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6" r:id="rId8"/>
    <p:sldId id="267" r:id="rId9"/>
    <p:sldId id="268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2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15F7100D-8C53-410D-AAF9-AE82AAFAAE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1750A2EE-726D-4B91-B12C-10C932DDE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7100D-8C53-410D-AAF9-AE82AAFAAE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A2EE-726D-4B91-B12C-10C932DDE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7100D-8C53-410D-AAF9-AE82AAFAAE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A2EE-726D-4B91-B12C-10C932DDE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/>
                <a:cs typeface="Arial" panose="020B0604020202020204"/>
              </a:rPr>
              <a:t>“</a:t>
            </a:r>
            <a:endParaRPr lang="en-US" sz="9600" b="0" i="0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/>
                <a:cs typeface="Arial" panose="020B0604020202020204"/>
              </a:rPr>
              <a:t>”</a:t>
            </a:r>
            <a:endParaRPr lang="en-US" sz="9600" b="0" i="0" dirty="0">
              <a:solidFill>
                <a:schemeClr val="accent1">
                  <a:lumMod val="60000"/>
                  <a:lumOff val="40000"/>
                </a:schemeClr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7100D-8C53-410D-AAF9-AE82AAFAAE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A2EE-726D-4B91-B12C-10C932DDE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7100D-8C53-410D-AAF9-AE82AAFAAE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A2EE-726D-4B91-B12C-10C932DDE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7100D-8C53-410D-AAF9-AE82AAFAAE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A2EE-726D-4B91-B12C-10C932DDE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7100D-8C53-410D-AAF9-AE82AAFAAE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A2EE-726D-4B91-B12C-10C932DDE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15F7100D-8C53-410D-AAF9-AE82AAFAAE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A2EE-726D-4B91-B12C-10C932DDE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15F7100D-8C53-410D-AAF9-AE82AAFAAE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A2EE-726D-4B91-B12C-10C932DDE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7100D-8C53-410D-AAF9-AE82AAFAAE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A2EE-726D-4B91-B12C-10C932DDE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7100D-8C53-410D-AAF9-AE82AAFAAE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A2EE-726D-4B91-B12C-10C932DDE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7100D-8C53-410D-AAF9-AE82AAFAAE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A2EE-726D-4B91-B12C-10C932DDE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7100D-8C53-410D-AAF9-AE82AAFAAE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A2EE-726D-4B91-B12C-10C932DDE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7100D-8C53-410D-AAF9-AE82AAFAAE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A2EE-726D-4B91-B12C-10C932DDE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7100D-8C53-410D-AAF9-AE82AAFAAE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A2EE-726D-4B91-B12C-10C932DDE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7100D-8C53-410D-AAF9-AE82AAFAAE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A2EE-726D-4B91-B12C-10C932DDE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7100D-8C53-410D-AAF9-AE82AAFAAE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0A2EE-726D-4B91-B12C-10C932DDEF9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image" Target="../media/image1.jpe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8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15F7100D-8C53-410D-AAF9-AE82AAFAAEC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1750A2EE-726D-4B91-B12C-10C932DDEF9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07396" y="865763"/>
            <a:ext cx="10671242" cy="2859932"/>
          </a:xfrm>
        </p:spPr>
        <p:txBody>
          <a:bodyPr/>
          <a:lstStyle/>
          <a:p>
            <a:br>
              <a:rPr lang="en-US" altLang="zh-CN" dirty="0" smtClean="0"/>
            </a:br>
            <a:r>
              <a:rPr lang="en-US" altLang="zh-CN" sz="4000" b="1" dirty="0" smtClean="0"/>
              <a:t>《</a:t>
            </a:r>
            <a:r>
              <a:rPr lang="zh-CN" altLang="en-US" sz="4000" b="1" dirty="0"/>
              <a:t>素质教育实践选修课程学分及成绩认定标准</a:t>
            </a:r>
            <a:r>
              <a:rPr lang="en-US" altLang="zh-CN" sz="4000" b="1" dirty="0" smtClean="0"/>
              <a:t>》           </a:t>
            </a:r>
            <a:br>
              <a:rPr lang="en-US" altLang="zh-CN" sz="4000" b="1" dirty="0" smtClean="0"/>
            </a:br>
            <a:r>
              <a:rPr lang="en-US" altLang="zh-CN" sz="4000" b="1" dirty="0"/>
              <a:t> </a:t>
            </a:r>
            <a:r>
              <a:rPr lang="en-US" altLang="zh-CN" sz="4000" b="1" dirty="0" smtClean="0"/>
              <a:t>                                </a:t>
            </a:r>
            <a:r>
              <a:rPr lang="zh-CN" altLang="en-US" sz="4000" b="1" dirty="0" smtClean="0"/>
              <a:t>说明</a:t>
            </a:r>
            <a:endParaRPr lang="zh-CN" altLang="en-US" sz="4000" b="1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140101" y="4777380"/>
            <a:ext cx="2840511" cy="861420"/>
          </a:xfrm>
        </p:spPr>
        <p:txBody>
          <a:bodyPr>
            <a:normAutofit fontScale="67500" lnSpcReduction="20000"/>
          </a:bodyPr>
          <a:lstStyle/>
          <a:p>
            <a:pPr algn="just"/>
            <a:r>
              <a:rPr lang="zh-CN" altLang="en-US" sz="3200" dirty="0" smtClean="0">
                <a:solidFill>
                  <a:schemeClr val="bg1"/>
                </a:solidFill>
              </a:rPr>
              <a:t> 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化学工程学院</a:t>
            </a:r>
            <a:endParaRPr lang="en-US" altLang="zh-CN" sz="3200" b="1" dirty="0" smtClean="0">
              <a:solidFill>
                <a:schemeClr val="bg1"/>
              </a:solidFill>
            </a:endParaRPr>
          </a:p>
          <a:p>
            <a:pPr algn="just"/>
            <a:r>
              <a:rPr lang="en-US" altLang="zh-CN" sz="3200" b="1" dirty="0" smtClean="0">
                <a:solidFill>
                  <a:schemeClr val="bg1"/>
                </a:solidFill>
              </a:rPr>
              <a:t>2019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年</a:t>
            </a:r>
            <a:r>
              <a:rPr lang="en-US" altLang="zh-CN" sz="3200" b="1" dirty="0" smtClean="0">
                <a:solidFill>
                  <a:schemeClr val="bg1"/>
                </a:solidFill>
              </a:rPr>
              <a:t>9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月</a:t>
            </a:r>
            <a:r>
              <a:rPr lang="en-US" altLang="zh-CN" sz="3200" b="1" dirty="0" smtClean="0">
                <a:solidFill>
                  <a:schemeClr val="bg1"/>
                </a:solidFill>
              </a:rPr>
              <a:t>29</a:t>
            </a:r>
            <a:r>
              <a:rPr lang="zh-CN" altLang="en-US" sz="3200" b="1" dirty="0" smtClean="0">
                <a:solidFill>
                  <a:schemeClr val="bg1"/>
                </a:solidFill>
              </a:rPr>
              <a:t>日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一、制定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5021" y="2603500"/>
            <a:ext cx="10719881" cy="34163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</a:rPr>
              <a:t>制定来源：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《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四川理工学院大学生修读指南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—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理工版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》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（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2016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）；</a:t>
            </a:r>
            <a:r>
              <a:rPr lang="en-US" altLang="zh-CN" sz="2400" dirty="0"/>
              <a:t> </a:t>
            </a:r>
            <a:r>
              <a:rPr lang="en-US" altLang="zh-CN" sz="2400" b="1" dirty="0">
                <a:solidFill>
                  <a:schemeClr val="tx1"/>
                </a:solidFill>
              </a:rPr>
              <a:t>《</a:t>
            </a:r>
            <a:r>
              <a:rPr lang="zh-CN" altLang="en-US" sz="2400" b="1" dirty="0">
                <a:solidFill>
                  <a:schemeClr val="tx1"/>
                </a:solidFill>
              </a:rPr>
              <a:t>四川理工学院素质教育实践课程实施办法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》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（</a:t>
            </a:r>
            <a:r>
              <a:rPr lang="zh-CN" altLang="en-US" sz="2400" b="1" dirty="0">
                <a:solidFill>
                  <a:schemeClr val="tx1"/>
                </a:solidFill>
              </a:rPr>
              <a:t>川理工教（</a:t>
            </a:r>
            <a:r>
              <a:rPr lang="en-US" altLang="zh-CN" sz="2400" b="1" dirty="0">
                <a:solidFill>
                  <a:schemeClr val="tx1"/>
                </a:solidFill>
              </a:rPr>
              <a:t>2016</a:t>
            </a:r>
            <a:r>
              <a:rPr lang="zh-CN" altLang="en-US" sz="2400" b="1" dirty="0">
                <a:solidFill>
                  <a:schemeClr val="tx1"/>
                </a:solidFill>
              </a:rPr>
              <a:t>）</a:t>
            </a:r>
            <a:r>
              <a:rPr lang="en-US" altLang="zh-CN" sz="2400" b="1" dirty="0">
                <a:solidFill>
                  <a:schemeClr val="tx1"/>
                </a:solidFill>
              </a:rPr>
              <a:t>8</a:t>
            </a:r>
            <a:r>
              <a:rPr lang="zh-CN" altLang="en-US" sz="2400" b="1" dirty="0">
                <a:solidFill>
                  <a:schemeClr val="tx1"/>
                </a:solidFill>
              </a:rPr>
              <a:t>号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）。</a:t>
            </a:r>
            <a:endParaRPr lang="en-US" altLang="zh-CN" sz="24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</a:rPr>
              <a:t>具体情况：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《</a:t>
            </a:r>
            <a:r>
              <a:rPr lang="zh-CN" altLang="en-US" sz="2400" b="1" dirty="0">
                <a:solidFill>
                  <a:schemeClr val="tx1"/>
                </a:solidFill>
              </a:rPr>
              <a:t>修读指南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》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在学生“课程学分学时分配表”中，规定“素质教育实践课程”中选修必须有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4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个学分。也就是说，只有获得了这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4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个学分，才能达到毕业要求最低学分，否则不能毕业。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二、涉及专业及学分数的具体情况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10120" y="2315182"/>
            <a:ext cx="10992254" cy="421207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</a:rPr>
              <a:t>具体专业请同学们参见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《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四川理工学院大学生修读指南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——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理工版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》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，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2016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年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8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月版本。</a:t>
            </a:r>
            <a:endParaRPr lang="en-US" altLang="zh-CN" sz="24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</a:rPr>
              <a:t>在</a:t>
            </a:r>
            <a:r>
              <a:rPr lang="zh-CN" altLang="en-US" sz="2400" b="1" dirty="0">
                <a:solidFill>
                  <a:schemeClr val="tx1"/>
                </a:solidFill>
              </a:rPr>
              <a:t>学生“课程学分学时分配表”中，规定“素质教育实践课程”中选修必须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有学分的专业，需进行素质教育实践课程学分认定。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9302" y="973668"/>
            <a:ext cx="10758792" cy="706964"/>
          </a:xfrm>
        </p:spPr>
        <p:txBody>
          <a:bodyPr/>
          <a:lstStyle/>
          <a:p>
            <a:r>
              <a:rPr lang="zh-CN" altLang="en-US" dirty="0" smtClean="0"/>
              <a:t>三、我院对素质教育实践课程（选修）学分认定办法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56" y="2295728"/>
            <a:ext cx="11235446" cy="423153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en-US" sz="4400" dirty="0" smtClean="0"/>
              <a:t>具体内容：</a:t>
            </a:r>
            <a:r>
              <a:rPr lang="en-US" altLang="zh-CN" sz="4400" dirty="0" smtClean="0"/>
              <a:t>《</a:t>
            </a:r>
            <a:r>
              <a:rPr lang="zh-CN" altLang="en-US" sz="4400" dirty="0"/>
              <a:t>化学工程学院素质教育实践选修课程学分认定办法</a:t>
            </a:r>
            <a:r>
              <a:rPr lang="en-US" altLang="zh-CN" sz="4400" dirty="0" smtClean="0"/>
              <a:t>》</a:t>
            </a:r>
            <a:r>
              <a:rPr lang="zh-CN" altLang="en-US" sz="4400" dirty="0" smtClean="0"/>
              <a:t>。</a:t>
            </a:r>
            <a:endParaRPr lang="en-US" altLang="zh-CN" sz="4400" dirty="0" smtClean="0"/>
          </a:p>
          <a:p>
            <a:pPr>
              <a:lnSpc>
                <a:spcPct val="150000"/>
              </a:lnSpc>
            </a:pPr>
            <a:r>
              <a:rPr lang="zh-CN" altLang="en-US" sz="4400" dirty="0" smtClean="0"/>
              <a:t>网址：</a:t>
            </a:r>
            <a:r>
              <a:rPr lang="en-US" altLang="zh-CN" sz="4400" dirty="0"/>
              <a:t>http://hgx.suse.edu.cn/p/0/?StId=st_app_news_i_x636729542283958058</a:t>
            </a:r>
            <a:endParaRPr lang="zh-CN" altLang="en-US" sz="4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四、详细说明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018" y="2354094"/>
            <a:ext cx="11274356" cy="423153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/>
              <a:t>参加认定的板块有：</a:t>
            </a:r>
            <a:r>
              <a:rPr lang="zh-CN" altLang="en-US" sz="2800" b="1" dirty="0">
                <a:solidFill>
                  <a:srgbClr val="FF0000"/>
                </a:solidFill>
              </a:rPr>
              <a:t>学术科技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活动、</a:t>
            </a:r>
            <a:r>
              <a:rPr lang="zh-CN" altLang="en-US" sz="2800" b="1" dirty="0">
                <a:solidFill>
                  <a:srgbClr val="FF0000"/>
                </a:solidFill>
              </a:rPr>
              <a:t>文化体育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活动、</a:t>
            </a:r>
            <a:r>
              <a:rPr lang="zh-CN" altLang="en-US" sz="2800" b="1" dirty="0">
                <a:solidFill>
                  <a:srgbClr val="FF0000"/>
                </a:solidFill>
              </a:rPr>
              <a:t>创新创业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活动、</a:t>
            </a:r>
            <a:r>
              <a:rPr lang="zh-CN" altLang="en-US" sz="2800" b="1" dirty="0">
                <a:solidFill>
                  <a:srgbClr val="FF0000"/>
                </a:solidFill>
              </a:rPr>
              <a:t>社会实践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活动、社团活动</a:t>
            </a:r>
            <a:r>
              <a:rPr lang="zh-CN" altLang="en-US" sz="2800" dirty="0" smtClean="0"/>
              <a:t>五大类。</a:t>
            </a:r>
            <a:endParaRPr lang="en-US" altLang="zh-CN" sz="2800" dirty="0" smtClean="0"/>
          </a:p>
          <a:p>
            <a:pPr>
              <a:lnSpc>
                <a:spcPct val="150000"/>
              </a:lnSpc>
            </a:pPr>
            <a:r>
              <a:rPr lang="zh-CN" altLang="en-US" sz="2800" dirty="0" smtClean="0"/>
              <a:t>以</a:t>
            </a:r>
            <a:r>
              <a:rPr lang="en-US" altLang="zh-CN" sz="2800" dirty="0" smtClean="0"/>
              <a:t>16</a:t>
            </a:r>
            <a:r>
              <a:rPr lang="zh-CN" altLang="en-US" sz="2800" dirty="0" smtClean="0"/>
              <a:t>级为例，必须在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五大类</a:t>
            </a:r>
            <a:r>
              <a:rPr lang="zh-CN" altLang="en-US" sz="2800" dirty="0" smtClean="0"/>
              <a:t>中涉及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三个板块</a:t>
            </a:r>
            <a:r>
              <a:rPr lang="zh-CN" altLang="en-US" sz="2800" dirty="0" smtClean="0"/>
              <a:t>，获得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四个学分</a:t>
            </a:r>
            <a:r>
              <a:rPr lang="zh-CN" altLang="en-US" sz="2800" dirty="0" smtClean="0"/>
              <a:t>。（每个板块最多认定</a:t>
            </a:r>
            <a:r>
              <a:rPr lang="en-US" altLang="zh-CN" sz="2800" dirty="0" smtClean="0"/>
              <a:t>3</a:t>
            </a:r>
            <a:r>
              <a:rPr lang="zh-CN" altLang="en-US" sz="2800" dirty="0"/>
              <a:t>学分</a:t>
            </a:r>
            <a:r>
              <a:rPr lang="zh-CN" altLang="en-US" sz="2800" dirty="0" smtClean="0"/>
              <a:t>）</a:t>
            </a:r>
            <a:r>
              <a:rPr lang="en-US" altLang="zh-CN" sz="2800" dirty="0"/>
              <a:t>3+1+1   2+1+1</a:t>
            </a:r>
            <a:endParaRPr lang="en-US" altLang="zh-CN" sz="2800" dirty="0"/>
          </a:p>
          <a:p>
            <a:pPr>
              <a:lnSpc>
                <a:spcPct val="150000"/>
              </a:lnSpc>
            </a:pPr>
            <a:r>
              <a:rPr lang="zh-CN" altLang="zh-CN" sz="2800" dirty="0"/>
              <a:t>同一课程模块中有成绩为“及格”的课程内容又有成绩为“优”的课程内容，同一课程模块成绩按“优”认定。</a:t>
            </a:r>
            <a:endParaRPr lang="zh-CN" altLang="zh-CN" sz="2800" dirty="0"/>
          </a:p>
          <a:p>
            <a:pPr marL="0" indent="0">
              <a:lnSpc>
                <a:spcPct val="150000"/>
              </a:lnSpc>
              <a:buNone/>
            </a:pPr>
            <a:endParaRPr lang="en-US" altLang="zh-CN" sz="2800" dirty="0" smtClean="0"/>
          </a:p>
          <a:p>
            <a:pPr marL="0" indent="0">
              <a:lnSpc>
                <a:spcPct val="150000"/>
              </a:lnSpc>
              <a:buNone/>
            </a:pPr>
            <a:endParaRPr lang="zh-CN" alt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六、</a:t>
            </a:r>
            <a:r>
              <a:rPr lang="zh-CN" altLang="en-US" dirty="0"/>
              <a:t> 素质教育实践选修课程学分认定程序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54478" y="2363821"/>
            <a:ext cx="11157624" cy="4250988"/>
          </a:xfrm>
        </p:spPr>
        <p:txBody>
          <a:bodyPr>
            <a:normAutofit fontScale="92500"/>
          </a:bodyPr>
          <a:lstStyle/>
          <a:p>
            <a:pPr latinLnBrk="1"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</a:rPr>
              <a:t>（一）符合素质教育实践选修课程学分认定申请（合格）条件的学生每年</a:t>
            </a:r>
            <a:r>
              <a:rPr lang="en-US" altLang="zh-CN" dirty="0">
                <a:solidFill>
                  <a:schemeClr val="tx1"/>
                </a:solidFill>
              </a:rPr>
              <a:t>4</a:t>
            </a:r>
            <a:r>
              <a:rPr lang="zh-CN" altLang="en-US" dirty="0">
                <a:solidFill>
                  <a:schemeClr val="tx1"/>
                </a:solidFill>
              </a:rPr>
              <a:t>月或</a:t>
            </a:r>
            <a:r>
              <a:rPr lang="en-US" altLang="zh-CN" dirty="0">
                <a:solidFill>
                  <a:schemeClr val="tx1"/>
                </a:solidFill>
              </a:rPr>
              <a:t>10</a:t>
            </a:r>
            <a:r>
              <a:rPr lang="zh-CN" altLang="en-US" dirty="0" smtClean="0">
                <a:solidFill>
                  <a:schemeClr val="tx1"/>
                </a:solidFill>
              </a:rPr>
              <a:t>月（以学院通知为准）可</a:t>
            </a:r>
            <a:r>
              <a:rPr lang="zh-CN" altLang="en-US" dirty="0">
                <a:solidFill>
                  <a:schemeClr val="tx1"/>
                </a:solidFill>
              </a:rPr>
              <a:t>向</a:t>
            </a:r>
            <a:r>
              <a:rPr lang="zh-CN" altLang="en-US" b="1" dirty="0">
                <a:solidFill>
                  <a:srgbClr val="00B0F0"/>
                </a:solidFill>
              </a:rPr>
              <a:t>班级</a:t>
            </a:r>
            <a:r>
              <a:rPr lang="zh-CN" altLang="en-US" dirty="0">
                <a:solidFill>
                  <a:schemeClr val="tx1"/>
                </a:solidFill>
              </a:rPr>
              <a:t>提出</a:t>
            </a:r>
            <a:r>
              <a:rPr lang="en-US" altLang="zh-CN" dirty="0">
                <a:solidFill>
                  <a:schemeClr val="tx1"/>
                </a:solidFill>
              </a:rPr>
              <a:t>《</a:t>
            </a:r>
            <a:r>
              <a:rPr lang="zh-CN" altLang="en-US" dirty="0">
                <a:solidFill>
                  <a:schemeClr val="tx1"/>
                </a:solidFill>
              </a:rPr>
              <a:t>素质教育实践选修课程学分认定申请书</a:t>
            </a:r>
            <a:r>
              <a:rPr lang="en-US" altLang="zh-CN" dirty="0">
                <a:solidFill>
                  <a:schemeClr val="tx1"/>
                </a:solidFill>
              </a:rPr>
              <a:t>》</a:t>
            </a:r>
            <a:r>
              <a:rPr lang="zh-CN" altLang="en-US" dirty="0">
                <a:solidFill>
                  <a:schemeClr val="tx1"/>
                </a:solidFill>
              </a:rPr>
              <a:t> （见附件</a:t>
            </a:r>
            <a:r>
              <a:rPr lang="en-US" altLang="zh-CN" dirty="0">
                <a:solidFill>
                  <a:schemeClr val="tx1"/>
                </a:solidFill>
              </a:rPr>
              <a:t>2</a:t>
            </a:r>
            <a:r>
              <a:rPr lang="zh-CN" altLang="en-US" dirty="0">
                <a:solidFill>
                  <a:schemeClr val="tx1"/>
                </a:solidFill>
              </a:rPr>
              <a:t>），并对照申请书和学分认定标准提交有关明材料。</a:t>
            </a:r>
            <a:endParaRPr lang="zh-CN" altLang="en-US" dirty="0">
              <a:solidFill>
                <a:schemeClr val="tx1"/>
              </a:solidFill>
            </a:endParaRPr>
          </a:p>
          <a:p>
            <a:pPr latinLnBrk="1"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</a:rPr>
              <a:t>（二）辅导员根据学分认定标准对学生申请材料进行初审，初审合格，提交学生工作办公室审核。</a:t>
            </a:r>
            <a:endParaRPr lang="zh-CN" altLang="en-US" dirty="0">
              <a:solidFill>
                <a:schemeClr val="tx1"/>
              </a:solidFill>
            </a:endParaRPr>
          </a:p>
          <a:p>
            <a:pPr latinLnBrk="1"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</a:rPr>
              <a:t>（三）学生工作办公室审核合格后，学术办</a:t>
            </a:r>
            <a:r>
              <a:rPr lang="zh-CN" altLang="en-US" b="1" dirty="0">
                <a:solidFill>
                  <a:srgbClr val="00B0F0"/>
                </a:solidFill>
              </a:rPr>
              <a:t>在教务管理系统中及时录入素质教育实践选修课程学分。</a:t>
            </a:r>
            <a:endParaRPr lang="zh-CN" altLang="en-US" b="1" dirty="0">
              <a:solidFill>
                <a:srgbClr val="00B0F0"/>
              </a:solidFill>
            </a:endParaRPr>
          </a:p>
          <a:p>
            <a:pPr latinLnBrk="1"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</a:rPr>
              <a:t>（四）辅导员在教务管理系统中录入素质教育实践选修课程学分后，将学生审核后的申请材料交学生工作办公室存档备查</a:t>
            </a:r>
            <a:r>
              <a:rPr lang="zh-CN" altLang="en-US" dirty="0" smtClean="0">
                <a:solidFill>
                  <a:schemeClr val="tx1"/>
                </a:solidFill>
              </a:rPr>
              <a:t>。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latinLnBrk="1"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</a:rPr>
              <a:t>（五）、每次申请认定的同学，必须满足</a:t>
            </a:r>
            <a:r>
              <a:rPr lang="en-US" altLang="zh-CN" b="1" dirty="0" smtClean="0">
                <a:solidFill>
                  <a:srgbClr val="FF0000"/>
                </a:solidFill>
              </a:rPr>
              <a:t>4</a:t>
            </a:r>
            <a:r>
              <a:rPr lang="zh-CN" altLang="en-US" b="1" dirty="0" smtClean="0">
                <a:solidFill>
                  <a:srgbClr val="FF0000"/>
                </a:solidFill>
              </a:rPr>
              <a:t>个学分、</a:t>
            </a:r>
            <a:r>
              <a:rPr lang="en-US" altLang="zh-CN" b="1" dirty="0" smtClean="0">
                <a:solidFill>
                  <a:srgbClr val="FF0000"/>
                </a:solidFill>
              </a:rPr>
              <a:t>3</a:t>
            </a:r>
            <a:r>
              <a:rPr lang="zh-CN" altLang="en-US" b="1" dirty="0" smtClean="0">
                <a:solidFill>
                  <a:srgbClr val="FF0000"/>
                </a:solidFill>
              </a:rPr>
              <a:t>个板块要求。学院不接受</a:t>
            </a:r>
            <a:r>
              <a:rPr lang="en-US" altLang="zh-CN" b="1" dirty="0" smtClean="0">
                <a:solidFill>
                  <a:srgbClr val="FF0000"/>
                </a:solidFill>
              </a:rPr>
              <a:t>4</a:t>
            </a:r>
            <a:r>
              <a:rPr lang="zh-CN" altLang="en-US" b="1" dirty="0" smtClean="0">
                <a:solidFill>
                  <a:srgbClr val="FF0000"/>
                </a:solidFill>
              </a:rPr>
              <a:t>个学分以下的单独认定。</a:t>
            </a:r>
            <a:endParaRPr lang="en-US" altLang="zh-CN" b="1" dirty="0" smtClean="0">
              <a:solidFill>
                <a:srgbClr val="FF0000"/>
              </a:solidFill>
            </a:endParaRPr>
          </a:p>
          <a:p>
            <a:pPr latinLnBrk="1"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</a:rPr>
              <a:t>（六）、</a:t>
            </a:r>
            <a:r>
              <a:rPr lang="zh-CN" altLang="en-US" b="1" dirty="0">
                <a:solidFill>
                  <a:srgbClr val="FF0000"/>
                </a:solidFill>
              </a:rPr>
              <a:t>对在素质教育实践选修课程学分申请中有弄虚作假行为的学生，比照“考试作弊”进行处理，并取消学生所获得的相关学分和成绩。</a:t>
            </a:r>
            <a:endParaRPr lang="zh-CN" altLang="en-US" b="1" dirty="0">
              <a:solidFill>
                <a:srgbClr val="FF0000"/>
              </a:solidFill>
            </a:endParaRPr>
          </a:p>
          <a:p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七、素质</a:t>
            </a:r>
            <a:r>
              <a:rPr lang="zh-CN" altLang="en-US" dirty="0"/>
              <a:t>教育实践选修课程</a:t>
            </a:r>
            <a:r>
              <a:rPr lang="zh-CN" altLang="en-US" dirty="0" smtClean="0"/>
              <a:t>学分记录说明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5838" y="2305455"/>
            <a:ext cx="11167353" cy="4241260"/>
          </a:xfrm>
        </p:spPr>
        <p:txBody>
          <a:bodyPr/>
          <a:lstStyle/>
          <a:p>
            <a:r>
              <a:rPr lang="zh-CN" altLang="en-US" dirty="0" smtClean="0"/>
              <a:t>以“十个一”活动记录本为主。</a:t>
            </a:r>
            <a:endParaRPr lang="en-US" altLang="zh-CN" dirty="0" smtClean="0"/>
          </a:p>
          <a:p>
            <a:r>
              <a:rPr lang="zh-CN" altLang="en-US" dirty="0" smtClean="0"/>
              <a:t>学术讲座类：记录在十个一活动记录本</a:t>
            </a:r>
            <a:r>
              <a:rPr lang="en-US" altLang="zh-CN" dirty="0" smtClean="0"/>
              <a:t>1-30</a:t>
            </a:r>
            <a:r>
              <a:rPr lang="zh-CN" altLang="en-US" dirty="0" smtClean="0"/>
              <a:t>页。</a:t>
            </a:r>
            <a:endParaRPr lang="en-US" altLang="zh-CN" dirty="0" smtClean="0"/>
          </a:p>
          <a:p>
            <a:r>
              <a:rPr lang="zh-CN" altLang="en-US" dirty="0" smtClean="0"/>
              <a:t>创新创业培训：</a:t>
            </a:r>
            <a:r>
              <a:rPr lang="zh-CN" altLang="en-US" dirty="0"/>
              <a:t>记录在十个一活动</a:t>
            </a:r>
            <a:r>
              <a:rPr lang="zh-CN" altLang="en-US" dirty="0" smtClean="0"/>
              <a:t>记录本</a:t>
            </a:r>
            <a:r>
              <a:rPr lang="en-US" altLang="zh-CN" dirty="0" smtClean="0"/>
              <a:t>61-70</a:t>
            </a:r>
            <a:r>
              <a:rPr lang="zh-CN" altLang="en-US" dirty="0" smtClean="0"/>
              <a:t>页</a:t>
            </a:r>
            <a:r>
              <a:rPr lang="zh-CN" altLang="en-US" dirty="0"/>
              <a:t>。</a:t>
            </a:r>
            <a:endParaRPr lang="en-US" altLang="zh-CN" dirty="0"/>
          </a:p>
          <a:p>
            <a:r>
              <a:rPr lang="zh-CN" altLang="en-US" dirty="0" smtClean="0"/>
              <a:t>参加党团主题活动：记录在</a:t>
            </a:r>
            <a:r>
              <a:rPr lang="en-US" altLang="zh-CN" dirty="0" smtClean="0"/>
              <a:t>71-76</a:t>
            </a:r>
            <a:r>
              <a:rPr lang="zh-CN" altLang="en-US" dirty="0" smtClean="0"/>
              <a:t>页。</a:t>
            </a:r>
            <a:endParaRPr lang="en-US" altLang="zh-CN" dirty="0" smtClean="0"/>
          </a:p>
          <a:p>
            <a:r>
              <a:rPr lang="zh-CN" altLang="en-US" dirty="0" smtClean="0"/>
              <a:t>参加啦啦队：记录在</a:t>
            </a:r>
            <a:r>
              <a:rPr lang="en-US" altLang="zh-CN" dirty="0" smtClean="0"/>
              <a:t>123</a:t>
            </a:r>
            <a:r>
              <a:rPr lang="zh-CN" altLang="en-US" dirty="0" smtClean="0"/>
              <a:t>页后空白处。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八、认定材料准备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23875" y="2207260"/>
            <a:ext cx="11191875" cy="4331970"/>
          </a:xfrm>
        </p:spPr>
        <p:txBody>
          <a:bodyPr/>
          <a:p>
            <a:pPr fontAlgn="auto">
              <a:lnSpc>
                <a:spcPct val="150000"/>
              </a:lnSpc>
            </a:pPr>
            <a:r>
              <a:rPr lang="zh-CN" altLang="en-US" sz="2000" b="1"/>
              <a:t>一、申请认定的学生，填写《素质教育实践选修课程学分认定申请书》，计算相应学分及板块，附所有证明材料（十个一笔记本原件，其余证书等复印件）交班级班长处。</a:t>
            </a:r>
            <a:endParaRPr lang="zh-CN" altLang="en-US" sz="2000" b="1"/>
          </a:p>
          <a:p>
            <a:pPr fontAlgn="auto">
              <a:lnSpc>
                <a:spcPct val="150000"/>
              </a:lnSpc>
            </a:pPr>
            <a:r>
              <a:rPr lang="zh-CN" altLang="en-US" sz="2000" b="1"/>
              <a:t>二、班级班长进行复核，</a:t>
            </a:r>
            <a:r>
              <a:rPr lang="zh-CN" altLang="en-US" sz="2000" b="1">
                <a:sym typeface="+mn-ea"/>
              </a:rPr>
              <a:t>根据说明如实</a:t>
            </a:r>
            <a:r>
              <a:rPr lang="zh-CN" altLang="en-US" sz="2000" b="1"/>
              <a:t>填写《2016级素质教育实践选修发（上报表）》。</a:t>
            </a:r>
            <a:endParaRPr lang="zh-CN" altLang="en-US" sz="2000" b="1"/>
          </a:p>
          <a:p>
            <a:pPr fontAlgn="auto">
              <a:lnSpc>
                <a:spcPct val="150000"/>
              </a:lnSpc>
            </a:pPr>
            <a:r>
              <a:rPr lang="zh-CN" altLang="en-US" sz="2000" b="1"/>
              <a:t>三、在学院通知后，以班级为单位，将纸质、电子材料送第二实验楼</a:t>
            </a:r>
            <a:r>
              <a:rPr lang="en-US" altLang="zh-CN" sz="2000" b="1"/>
              <a:t>4095</a:t>
            </a:r>
            <a:r>
              <a:rPr lang="zh-CN" altLang="en-US" sz="2000" b="1"/>
              <a:t>。学工办审核无误后发学术办上成绩。</a:t>
            </a:r>
            <a:endParaRPr lang="zh-CN" altLang="en-US" sz="2000" b="1"/>
          </a:p>
          <a:p>
            <a:pPr fontAlgn="auto">
              <a:lnSpc>
                <a:spcPct val="150000"/>
              </a:lnSpc>
            </a:pPr>
            <a:r>
              <a:rPr lang="zh-CN" altLang="en-US" sz="2000" b="1"/>
              <a:t>四、学院、班级不接受</a:t>
            </a:r>
            <a:r>
              <a:rPr lang="en-US" altLang="zh-CN" sz="2000" b="1"/>
              <a:t>4</a:t>
            </a:r>
            <a:r>
              <a:rPr lang="zh-CN" altLang="en-US" sz="2000" b="1"/>
              <a:t>个学分以下的单独申请认定。</a:t>
            </a:r>
            <a:endParaRPr lang="zh-CN" altLang="en-US" sz="2000" b="1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离子会议室">
  <a:themeElements>
    <a:clrScheme name="离子会议室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离子会议室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离子会议室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1317</Words>
  <Application>WPS 演示</Application>
  <PresentationFormat>宽屏</PresentationFormat>
  <Paragraphs>54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Wingdings 3</vt:lpstr>
      <vt:lpstr>Arial</vt:lpstr>
      <vt:lpstr>Century Gothic</vt:lpstr>
      <vt:lpstr>微软雅黑</vt:lpstr>
      <vt:lpstr>Arial Unicode MS</vt:lpstr>
      <vt:lpstr>Calibri</vt:lpstr>
      <vt:lpstr>离子会议室</vt:lpstr>
      <vt:lpstr> 《素质教育实践选修课程学分及成绩认定标准》                                             说明</vt:lpstr>
      <vt:lpstr>一、制定</vt:lpstr>
      <vt:lpstr>二、涉及专业及学分数的具体情况</vt:lpstr>
      <vt:lpstr>三、我院对素质教育实践课程（选修）学分认定办法</vt:lpstr>
      <vt:lpstr>四、详细说明</vt:lpstr>
      <vt:lpstr>六、 素质教育实践选修课程学分认定程序</vt:lpstr>
      <vt:lpstr>七、素质教育实践选修课程学分记录说明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《素质教育实践选修课程学分及成绩认定标准》                                             说明</dc:title>
  <dc:creator>诸毅超</dc:creator>
  <cp:lastModifiedBy>admin</cp:lastModifiedBy>
  <cp:revision>24</cp:revision>
  <dcterms:created xsi:type="dcterms:W3CDTF">2018-09-19T08:02:00Z</dcterms:created>
  <dcterms:modified xsi:type="dcterms:W3CDTF">2019-09-29T02:43:55Z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