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26"/>
  </p:notesMasterIdLst>
  <p:sldIdLst>
    <p:sldId id="347" r:id="rId11"/>
    <p:sldId id="266" r:id="rId12"/>
    <p:sldId id="323" r:id="rId13"/>
    <p:sldId id="325" r:id="rId14"/>
    <p:sldId id="324" r:id="rId15"/>
    <p:sldId id="349" r:id="rId16"/>
    <p:sldId id="354" r:id="rId17"/>
    <p:sldId id="353" r:id="rId18"/>
    <p:sldId id="355" r:id="rId19"/>
    <p:sldId id="356" r:id="rId20"/>
    <p:sldId id="329" r:id="rId21"/>
    <p:sldId id="330" r:id="rId22"/>
    <p:sldId id="357" r:id="rId23"/>
    <p:sldId id="331" r:id="rId24"/>
    <p:sldId id="334" r:id="rId25"/>
  </p:sldIdLst>
  <p:sldSz cx="12190413" cy="6859588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E41"/>
    <a:srgbClr val="1983B7"/>
    <a:srgbClr val="18D2A6"/>
    <a:srgbClr val="03A6AF"/>
    <a:srgbClr val="0374AF"/>
    <a:srgbClr val="14B28B"/>
    <a:srgbClr val="01ACBE"/>
    <a:srgbClr val="0170C1"/>
    <a:srgbClr val="EB5145"/>
    <a:srgbClr val="EB5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3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654" y="-72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5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10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16878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735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3301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13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64330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997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557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143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231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878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6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16878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7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16878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8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16878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9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1687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98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4899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9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3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09622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32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79079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38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53028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41241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4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27470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5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94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1638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6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5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202690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56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7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17/04/2018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 smtClean="0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A_标题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997718" y="2796266"/>
            <a:ext cx="10361851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</a:t>
            </a:r>
            <a:r>
              <a:rPr lang="zh-CN" altLang="en-US" sz="68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研进行曲</a:t>
            </a:r>
            <a:endParaRPr lang="zh-CN" altLang="en-US" sz="6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PA_副标题 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911999" y="4073021"/>
            <a:ext cx="8533289" cy="3834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重大篇</a:t>
            </a:r>
            <a:endParaRPr lang="zh-CN" altLang="en-US" sz="4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Group 38"/>
          <p:cNvGrpSpPr/>
          <p:nvPr/>
        </p:nvGrpSpPr>
        <p:grpSpPr>
          <a:xfrm flipH="1">
            <a:off x="5390680" y="5890640"/>
            <a:ext cx="1575060" cy="160804"/>
            <a:chOff x="5548426" y="3343939"/>
            <a:chExt cx="833173" cy="85061"/>
          </a:xfrm>
          <a:solidFill>
            <a:srgbClr val="1983B7"/>
          </a:solidFill>
        </p:grpSpPr>
        <p:sp>
          <p:nvSpPr>
            <p:cNvPr id="33" name="Oval 31"/>
            <p:cNvSpPr/>
            <p:nvPr/>
          </p:nvSpPr>
          <p:spPr>
            <a:xfrm>
              <a:off x="5548426" y="3343939"/>
              <a:ext cx="85061" cy="8506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8D2A6"/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>
              <a:off x="5698049" y="3343939"/>
              <a:ext cx="85061" cy="8506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8D2A6"/>
                </a:solidFill>
              </a:endParaRPr>
            </a:p>
          </p:txBody>
        </p:sp>
        <p:sp>
          <p:nvSpPr>
            <p:cNvPr id="35" name="Oval 33"/>
            <p:cNvSpPr/>
            <p:nvPr/>
          </p:nvSpPr>
          <p:spPr>
            <a:xfrm>
              <a:off x="5847671" y="3343939"/>
              <a:ext cx="85061" cy="850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8D2A6"/>
                </a:solidFill>
              </a:endParaRPr>
            </a:p>
          </p:txBody>
        </p:sp>
        <p:sp>
          <p:nvSpPr>
            <p:cNvPr id="36" name="Oval 34"/>
            <p:cNvSpPr/>
            <p:nvPr/>
          </p:nvSpPr>
          <p:spPr>
            <a:xfrm>
              <a:off x="5997294" y="3343939"/>
              <a:ext cx="85061" cy="850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8D2A6"/>
                </a:solidFill>
              </a:endParaRPr>
            </a:p>
          </p:txBody>
        </p:sp>
        <p:sp>
          <p:nvSpPr>
            <p:cNvPr id="37" name="Oval 35"/>
            <p:cNvSpPr/>
            <p:nvPr/>
          </p:nvSpPr>
          <p:spPr>
            <a:xfrm>
              <a:off x="6146917" y="3343939"/>
              <a:ext cx="85061" cy="850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8D2A6"/>
                </a:solidFill>
              </a:endParaRPr>
            </a:p>
          </p:txBody>
        </p:sp>
        <p:sp>
          <p:nvSpPr>
            <p:cNvPr id="38" name="Oval 36"/>
            <p:cNvSpPr/>
            <p:nvPr/>
          </p:nvSpPr>
          <p:spPr>
            <a:xfrm>
              <a:off x="6296538" y="3343939"/>
              <a:ext cx="85061" cy="8506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8D2A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41995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2296121" cy="538601"/>
              <a:chOff x="5043488" y="515938"/>
              <a:chExt cx="2296121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1672234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r>
                  <a:rPr lang="zh-CN" altLang="en-US" sz="2900" dirty="0" smtClean="0">
                    <a:solidFill>
                      <a:srgbClr val="FFFFFF">
                        <a:lumMod val="50000"/>
                      </a:srgb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复试经验</a:t>
                </a:r>
                <a:endParaRPr lang="en-US" altLang="zh-CN" sz="2900" dirty="0" smtClean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2315368" y="3784600"/>
            <a:ext cx="75199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最终</a:t>
            </a:r>
            <a:r>
              <a:rPr lang="zh-CN" altLang="en-US" dirty="0"/>
              <a:t>考试成绩 </a:t>
            </a:r>
            <a:r>
              <a:rPr lang="en-US" altLang="zh-CN" dirty="0"/>
              <a:t>= </a:t>
            </a:r>
            <a:r>
              <a:rPr lang="zh-CN" altLang="en-US" dirty="0"/>
              <a:t>初试总成绩</a:t>
            </a:r>
            <a:r>
              <a:rPr lang="en-US" altLang="zh-CN" dirty="0"/>
              <a:t>/5×50% + </a:t>
            </a:r>
            <a:r>
              <a:rPr lang="zh-CN" altLang="en-US" dirty="0"/>
              <a:t>复试总成绩</a:t>
            </a:r>
            <a:r>
              <a:rPr lang="en-US" altLang="zh-CN" dirty="0"/>
              <a:t>×50</a:t>
            </a:r>
            <a:r>
              <a:rPr lang="en-US" altLang="zh-CN" dirty="0" smtClean="0"/>
              <a:t>%</a:t>
            </a:r>
          </a:p>
          <a:p>
            <a:r>
              <a:rPr lang="zh-CN" altLang="en-US" dirty="0" smtClean="0"/>
              <a:t>（复试中笔试占</a:t>
            </a:r>
            <a:r>
              <a:rPr lang="en-US" altLang="zh-CN" dirty="0" smtClean="0"/>
              <a:t>40%</a:t>
            </a:r>
            <a:r>
              <a:rPr lang="zh-CN" altLang="en-US" dirty="0" smtClean="0"/>
              <a:t>，面试占</a:t>
            </a:r>
            <a:r>
              <a:rPr lang="en-US" altLang="zh-CN" dirty="0" smtClean="0"/>
              <a:t>60%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18</a:t>
            </a:r>
            <a:r>
              <a:rPr lang="zh-CN" altLang="en-US" dirty="0" smtClean="0"/>
              <a:t>年进入复试有</a:t>
            </a:r>
            <a:r>
              <a:rPr lang="en-US" altLang="zh-CN" dirty="0" smtClean="0"/>
              <a:t>54</a:t>
            </a:r>
            <a:r>
              <a:rPr lang="zh-CN" altLang="en-US" dirty="0" smtClean="0"/>
              <a:t>人，招生计划是</a:t>
            </a:r>
            <a:r>
              <a:rPr lang="en-US" altLang="zh-CN" dirty="0" smtClean="0"/>
              <a:t>31</a:t>
            </a:r>
            <a:r>
              <a:rPr lang="zh-CN" altLang="en-US" dirty="0" smtClean="0"/>
              <a:t>人，其中推免生</a:t>
            </a:r>
            <a:r>
              <a:rPr lang="en-US" altLang="zh-CN" dirty="0" smtClean="0"/>
              <a:t>1</a:t>
            </a:r>
            <a:r>
              <a:rPr lang="zh-CN" altLang="en-US" dirty="0" smtClean="0"/>
              <a:t>人，最后实际招生人数为</a:t>
            </a:r>
            <a:r>
              <a:rPr lang="en-US" altLang="zh-CN" dirty="0" smtClean="0"/>
              <a:t>41</a:t>
            </a:r>
            <a:r>
              <a:rPr lang="zh-CN" altLang="en-US" dirty="0" smtClean="0"/>
              <a:t>人。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843" y="2028825"/>
            <a:ext cx="730567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698" y="2771775"/>
            <a:ext cx="73152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129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408445"/>
            <a:ext cx="8197850" cy="564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476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2296121" cy="538601"/>
              <a:chOff x="5043488" y="515938"/>
              <a:chExt cx="2296121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1672234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pPr lvl="0" eaLnBrk="1" hangingPunct="1">
                  <a:buNone/>
                </a:pPr>
                <a:r>
                  <a:rPr lang="zh-CN" altLang="en-US" sz="2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复试经验</a:t>
                </a:r>
                <a:endParaRPr lang="zh-CN" altLang="en-US" sz="2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2463800" y="1790700"/>
            <a:ext cx="721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复试笔试：简答题（名词解释）</a:t>
            </a:r>
            <a:r>
              <a:rPr lang="en-US" altLang="zh-CN" dirty="0" smtClean="0"/>
              <a:t>+</a:t>
            </a:r>
            <a:r>
              <a:rPr lang="zh-CN" altLang="en-US" dirty="0" smtClean="0"/>
              <a:t>英译汉</a:t>
            </a:r>
            <a:endParaRPr lang="en-US" altLang="zh-CN" dirty="0" smtClean="0"/>
          </a:p>
          <a:p>
            <a:r>
              <a:rPr lang="zh-CN" altLang="en-US" dirty="0"/>
              <a:t>基础</a:t>
            </a:r>
            <a:r>
              <a:rPr lang="zh-CN" altLang="en-US" dirty="0" smtClean="0"/>
              <a:t>化学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1</a:t>
            </a:r>
            <a:r>
              <a:rPr lang="zh-CN" altLang="en-US" dirty="0" smtClean="0"/>
              <a:t>、写三个以上有机人名反应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2</a:t>
            </a:r>
            <a:r>
              <a:rPr lang="zh-CN" altLang="en-US" dirty="0" smtClean="0"/>
              <a:t>、何为对映异构体以及非对映异构体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3</a:t>
            </a:r>
            <a:r>
              <a:rPr lang="zh-CN" altLang="en-US" dirty="0" smtClean="0"/>
              <a:t>、为何原子光谱为线状而分子光谱为带状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4</a:t>
            </a:r>
            <a:r>
              <a:rPr lang="zh-CN" altLang="en-US" dirty="0" smtClean="0"/>
              <a:t>、</a:t>
            </a:r>
            <a:r>
              <a:rPr lang="en-US" altLang="zh-CN" sz="1600" dirty="0" smtClean="0"/>
              <a:t>1</a:t>
            </a:r>
            <a:r>
              <a:rPr lang="en-US" altLang="zh-CN" dirty="0" smtClean="0"/>
              <a:t> H NMR  </a:t>
            </a:r>
            <a:r>
              <a:rPr lang="zh-CN" altLang="en-US" dirty="0" smtClean="0"/>
              <a:t>化学位移排序：</a:t>
            </a:r>
            <a:r>
              <a:rPr lang="en-US" altLang="zh-CN" sz="1600" dirty="0" smtClean="0"/>
              <a:t>CH3F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CH3Cl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CH3Br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CH3I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CH4</a:t>
            </a:r>
          </a:p>
          <a:p>
            <a:r>
              <a:rPr lang="en-US" altLang="zh-CN" dirty="0" smtClean="0"/>
              <a:t>                   5</a:t>
            </a:r>
            <a:r>
              <a:rPr lang="zh-CN" altLang="en-US" dirty="0" smtClean="0"/>
              <a:t>、英译汉</a:t>
            </a:r>
            <a:endParaRPr lang="en-US" altLang="zh-CN" dirty="0" smtClean="0"/>
          </a:p>
          <a:p>
            <a:r>
              <a:rPr lang="zh-CN" altLang="en-US" dirty="0"/>
              <a:t>基础</a:t>
            </a:r>
            <a:r>
              <a:rPr lang="zh-CN" altLang="en-US" dirty="0" smtClean="0"/>
              <a:t>生物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、名词解释：信号肽、底物磷酸化、断裂基团、</a:t>
            </a:r>
            <a:r>
              <a:rPr lang="en-US" altLang="zh-CN" dirty="0" smtClean="0"/>
              <a:t>G</a:t>
            </a:r>
            <a:r>
              <a:rPr lang="zh-CN" altLang="en-US" dirty="0" smtClean="0"/>
              <a:t>蛋白、增色效应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、英译汉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3998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2296121" cy="538601"/>
              <a:chOff x="5043488" y="515938"/>
              <a:chExt cx="2296121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1672234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r>
                  <a:rPr lang="zh-CN" altLang="en-US" sz="2900" dirty="0" smtClean="0">
                    <a:solidFill>
                      <a:srgbClr val="FFFFFF">
                        <a:lumMod val="50000"/>
                      </a:srgb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复试经验</a:t>
                </a:r>
                <a:endParaRPr lang="zh-CN" altLang="en-US" sz="2900" dirty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2463800" y="1562100"/>
            <a:ext cx="7213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0000"/>
                </a:solidFill>
              </a:rPr>
              <a:t>面试：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1</a:t>
            </a:r>
            <a:r>
              <a:rPr lang="zh-CN" altLang="en-US" dirty="0" smtClean="0">
                <a:solidFill>
                  <a:srgbClr val="000000"/>
                </a:solidFill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</a:rPr>
              <a:t>1min</a:t>
            </a:r>
            <a:r>
              <a:rPr lang="zh-CN" altLang="en-US" dirty="0" smtClean="0">
                <a:solidFill>
                  <a:srgbClr val="000000"/>
                </a:solidFill>
              </a:rPr>
              <a:t>英文自我介绍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2</a:t>
            </a:r>
            <a:r>
              <a:rPr lang="zh-CN" altLang="en-US" dirty="0" smtClean="0">
                <a:solidFill>
                  <a:srgbClr val="000000"/>
                </a:solidFill>
              </a:rPr>
              <a:t>、大学期间遇到最大的困难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3</a:t>
            </a:r>
            <a:r>
              <a:rPr lang="zh-CN" altLang="en-US" dirty="0" smtClean="0">
                <a:solidFill>
                  <a:srgbClr val="000000"/>
                </a:solidFill>
              </a:rPr>
              <a:t>、职业规划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4</a:t>
            </a:r>
            <a:r>
              <a:rPr lang="zh-CN" altLang="en-US" dirty="0" smtClean="0">
                <a:solidFill>
                  <a:srgbClr val="000000"/>
                </a:solidFill>
              </a:rPr>
              <a:t>、大学期间参加的学生工作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5</a:t>
            </a:r>
            <a:r>
              <a:rPr lang="zh-CN" altLang="en-US" dirty="0" smtClean="0">
                <a:solidFill>
                  <a:srgbClr val="000000"/>
                </a:solidFill>
              </a:rPr>
              <a:t>、大学最大的收获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6</a:t>
            </a:r>
            <a:r>
              <a:rPr lang="zh-CN" altLang="en-US" dirty="0" smtClean="0">
                <a:solidFill>
                  <a:srgbClr val="000000"/>
                </a:solidFill>
              </a:rPr>
              <a:t>、特长、性格、爱好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7</a:t>
            </a:r>
            <a:r>
              <a:rPr lang="zh-CN" altLang="en-US" dirty="0" smtClean="0">
                <a:solidFill>
                  <a:srgbClr val="000000"/>
                </a:solidFill>
              </a:rPr>
              <a:t>、你觉得一个项目时长为多久合适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8</a:t>
            </a:r>
            <a:r>
              <a:rPr lang="zh-CN" altLang="en-US" dirty="0" smtClean="0">
                <a:solidFill>
                  <a:srgbClr val="000000"/>
                </a:solidFill>
              </a:rPr>
              <a:t>、你是怎么选择的导师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9</a:t>
            </a:r>
            <a:r>
              <a:rPr lang="zh-CN" altLang="en-US" dirty="0" smtClean="0">
                <a:solidFill>
                  <a:srgbClr val="000000"/>
                </a:solidFill>
              </a:rPr>
              <a:t>、怎么判断老师项目的好坏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10</a:t>
            </a:r>
            <a:r>
              <a:rPr lang="zh-CN" altLang="en-US" dirty="0" smtClean="0">
                <a:solidFill>
                  <a:srgbClr val="000000"/>
                </a:solidFill>
              </a:rPr>
              <a:t>、列举你觉得研究生三年会遇到的三个最大的困难及解决办法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11</a:t>
            </a:r>
            <a:r>
              <a:rPr lang="zh-CN" altLang="en-US" dirty="0" smtClean="0">
                <a:solidFill>
                  <a:srgbClr val="000000"/>
                </a:solidFill>
              </a:rPr>
              <a:t>、研究生期间的计划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12</a:t>
            </a:r>
            <a:r>
              <a:rPr lang="zh-CN" altLang="en-US" dirty="0" smtClean="0">
                <a:solidFill>
                  <a:srgbClr val="000000"/>
                </a:solidFill>
              </a:rPr>
              <a:t>、非常讨厌却不得不做的事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13</a:t>
            </a:r>
            <a:r>
              <a:rPr lang="zh-CN" altLang="en-US" dirty="0" smtClean="0">
                <a:solidFill>
                  <a:srgbClr val="000000"/>
                </a:solidFill>
              </a:rPr>
              <a:t>、毕业设计或科研项目</a:t>
            </a:r>
            <a:endParaRPr lang="en-US" altLang="zh-CN" dirty="0" smtClean="0">
              <a:solidFill>
                <a:srgbClr val="000000"/>
              </a:solidFill>
            </a:endParaRPr>
          </a:p>
          <a:p>
            <a:r>
              <a:rPr lang="en-US" altLang="zh-CN" dirty="0" smtClean="0">
                <a:solidFill>
                  <a:srgbClr val="000000"/>
                </a:solidFill>
              </a:rPr>
              <a:t>14</a:t>
            </a:r>
            <a:r>
              <a:rPr lang="zh-CN" altLang="en-US" dirty="0" smtClean="0">
                <a:solidFill>
                  <a:srgbClr val="000000"/>
                </a:solidFill>
              </a:rPr>
              <a:t>、你对老师有没有什么问题想问</a:t>
            </a:r>
            <a:endParaRPr lang="en-US" altLang="zh-CN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05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2296121" cy="538601"/>
              <a:chOff x="5043488" y="515938"/>
              <a:chExt cx="2296121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1672234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pPr lvl="0" eaLnBrk="1" hangingPunct="1">
                  <a:buNone/>
                </a:pPr>
                <a:r>
                  <a:rPr lang="zh-CN" altLang="en-US" sz="2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复试经验</a:t>
                </a:r>
                <a:endParaRPr lang="zh-CN" altLang="en-US" sz="2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5" name="TextBox 4"/>
          <p:cNvSpPr txBox="1"/>
          <p:nvPr/>
        </p:nvSpPr>
        <p:spPr>
          <a:xfrm>
            <a:off x="2320698" y="1638300"/>
            <a:ext cx="75199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初试</a:t>
            </a:r>
            <a:r>
              <a:rPr lang="zh-CN" altLang="en-US" sz="2800" dirty="0" smtClean="0"/>
              <a:t>完联系导师：介绍自己的基本情况，可以附上自己的简历，确认导师后不要再给其他老师发邮件。</a:t>
            </a:r>
            <a:endParaRPr lang="en-US" altLang="zh-CN" sz="2800" dirty="0" smtClean="0"/>
          </a:p>
          <a:p>
            <a:r>
              <a:rPr lang="zh-CN" altLang="en-US" sz="2800" dirty="0"/>
              <a:t>复试</a:t>
            </a:r>
            <a:r>
              <a:rPr lang="zh-CN" altLang="en-US" sz="2800" dirty="0" smtClean="0"/>
              <a:t>前见导师：了解导师的研究方向，精读一两篇导师的文章，真诚、自信、有礼貌，可以带上本科的成绩单、个人简历以及导师的文章，让他感受到你的准备和真诚。</a:t>
            </a:r>
            <a:endParaRPr lang="en-US" altLang="zh-CN" sz="28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2601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矩形 69"/>
          <p:cNvSpPr>
            <a:spLocks noChangeArrowheads="1"/>
          </p:cNvSpPr>
          <p:nvPr/>
        </p:nvSpPr>
        <p:spPr bwMode="auto">
          <a:xfrm>
            <a:off x="3534391" y="2514940"/>
            <a:ext cx="51370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Arial" charset="0"/>
              <a:buNone/>
            </a:pPr>
            <a:r>
              <a:rPr lang="zh-CN" altLang="en-US" sz="24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祝愿</a:t>
            </a:r>
            <a:r>
              <a:rPr lang="en-US" altLang="zh-CN" sz="24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15</a:t>
            </a:r>
            <a:r>
              <a:rPr lang="zh-CN" altLang="en-US" sz="2400" b="1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级学弟学妹们取得好成绩！</a:t>
            </a:r>
            <a:endParaRPr lang="en-US" altLang="zh-CN" sz="2400" b="1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 flipV="1">
            <a:off x="2247900" y="2930438"/>
            <a:ext cx="876300" cy="1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9245600" y="2930439"/>
            <a:ext cx="682807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64000" y="1181100"/>
            <a:ext cx="3898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00B0F0"/>
                </a:solidFill>
              </a:rPr>
              <a:t>感谢聆听</a:t>
            </a:r>
            <a:endParaRPr lang="zh-CN" altLang="en-US" sz="4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84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731437" y="3669216"/>
            <a:ext cx="3793579" cy="592932"/>
            <a:chOff x="5180762" y="1341138"/>
            <a:chExt cx="3793579" cy="592932"/>
          </a:xfrm>
          <a:solidFill>
            <a:schemeClr val="accent3"/>
          </a:solidFill>
        </p:grpSpPr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5303349" y="1341138"/>
              <a:ext cx="668870" cy="84534"/>
            </a:xfrm>
            <a:custGeom>
              <a:avLst/>
              <a:gdLst>
                <a:gd name="T0" fmla="*/ 111 w 1156"/>
                <a:gd name="T1" fmla="*/ 0 h 142"/>
                <a:gd name="T2" fmla="*/ 1045 w 1156"/>
                <a:gd name="T3" fmla="*/ 0 h 142"/>
                <a:gd name="T4" fmla="*/ 1156 w 1156"/>
                <a:gd name="T5" fmla="*/ 142 h 142"/>
                <a:gd name="T6" fmla="*/ 0 w 1156"/>
                <a:gd name="T7" fmla="*/ 142 h 142"/>
                <a:gd name="T8" fmla="*/ 111 w 1156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142">
                  <a:moveTo>
                    <a:pt x="111" y="0"/>
                  </a:moveTo>
                  <a:lnTo>
                    <a:pt x="1045" y="0"/>
                  </a:lnTo>
                  <a:lnTo>
                    <a:pt x="1156" y="142"/>
                  </a:lnTo>
                  <a:lnTo>
                    <a:pt x="0" y="142"/>
                  </a:lnTo>
                  <a:lnTo>
                    <a:pt x="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5180762" y="1407814"/>
              <a:ext cx="3793579" cy="526256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grpFill/>
            <a:ln w="10" cap="flat" cmpd="sng">
              <a:solidFill>
                <a:srgbClr val="A8A9AD"/>
              </a:solidFill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5367617" y="1341139"/>
              <a:ext cx="540333" cy="553640"/>
            </a:xfrm>
            <a:prstGeom prst="rect">
              <a:avLst/>
            </a:prstGeom>
            <a:grpFill/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9" name="TextBox 105"/>
            <p:cNvSpPr txBox="1">
              <a:spLocks noChangeArrowheads="1"/>
            </p:cNvSpPr>
            <p:nvPr/>
          </p:nvSpPr>
          <p:spPr bwMode="auto">
            <a:xfrm>
              <a:off x="6065051" y="1454247"/>
              <a:ext cx="1369569" cy="438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基本情况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106"/>
            <p:cNvSpPr txBox="1">
              <a:spLocks noChangeArrowheads="1"/>
            </p:cNvSpPr>
            <p:nvPr/>
          </p:nvSpPr>
          <p:spPr bwMode="auto">
            <a:xfrm>
              <a:off x="5448548" y="1373285"/>
              <a:ext cx="375708" cy="5308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0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3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731437" y="4793124"/>
            <a:ext cx="3793579" cy="592931"/>
            <a:chOff x="5694561" y="2088852"/>
            <a:chExt cx="3793579" cy="592931"/>
          </a:xfrm>
          <a:solidFill>
            <a:schemeClr val="accent2"/>
          </a:solidFill>
        </p:grpSpPr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5817148" y="2088852"/>
              <a:ext cx="668870" cy="84535"/>
            </a:xfrm>
            <a:custGeom>
              <a:avLst/>
              <a:gdLst>
                <a:gd name="T0" fmla="*/ 111 w 1156"/>
                <a:gd name="T1" fmla="*/ 0 h 142"/>
                <a:gd name="T2" fmla="*/ 1045 w 1156"/>
                <a:gd name="T3" fmla="*/ 0 h 142"/>
                <a:gd name="T4" fmla="*/ 1156 w 1156"/>
                <a:gd name="T5" fmla="*/ 142 h 142"/>
                <a:gd name="T6" fmla="*/ 0 w 1156"/>
                <a:gd name="T7" fmla="*/ 142 h 142"/>
                <a:gd name="T8" fmla="*/ 111 w 1156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142">
                  <a:moveTo>
                    <a:pt x="111" y="0"/>
                  </a:moveTo>
                  <a:lnTo>
                    <a:pt x="1045" y="0"/>
                  </a:lnTo>
                  <a:lnTo>
                    <a:pt x="1156" y="142"/>
                  </a:lnTo>
                  <a:lnTo>
                    <a:pt x="0" y="142"/>
                  </a:lnTo>
                  <a:lnTo>
                    <a:pt x="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5694561" y="2155527"/>
              <a:ext cx="3793579" cy="526256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grpFill/>
            <a:ln w="10" cap="flat" cmpd="sng">
              <a:solidFill>
                <a:srgbClr val="A8A9AD"/>
              </a:solidFill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44" name="Rectangle 12"/>
            <p:cNvSpPr>
              <a:spLocks noChangeArrowheads="1"/>
            </p:cNvSpPr>
            <p:nvPr/>
          </p:nvSpPr>
          <p:spPr bwMode="auto">
            <a:xfrm>
              <a:off x="5881416" y="2088852"/>
              <a:ext cx="540333" cy="553641"/>
            </a:xfrm>
            <a:prstGeom prst="rect">
              <a:avLst/>
            </a:prstGeom>
            <a:grpFill/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5" name="TextBox 108"/>
            <p:cNvSpPr txBox="1">
              <a:spLocks noChangeArrowheads="1"/>
            </p:cNvSpPr>
            <p:nvPr/>
          </p:nvSpPr>
          <p:spPr bwMode="auto">
            <a:xfrm>
              <a:off x="6578850" y="2224583"/>
              <a:ext cx="1369569" cy="438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院校选择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Box 109"/>
            <p:cNvSpPr txBox="1">
              <a:spLocks noChangeArrowheads="1"/>
            </p:cNvSpPr>
            <p:nvPr/>
          </p:nvSpPr>
          <p:spPr bwMode="auto">
            <a:xfrm>
              <a:off x="5962347" y="2104330"/>
              <a:ext cx="375708" cy="5308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0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262329" y="3666278"/>
            <a:ext cx="3793579" cy="591741"/>
            <a:chOff x="5862527" y="3014841"/>
            <a:chExt cx="3793579" cy="591741"/>
          </a:xfrm>
          <a:solidFill>
            <a:schemeClr val="accent4"/>
          </a:solidFill>
        </p:grpSpPr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5985114" y="3014841"/>
              <a:ext cx="668870" cy="84534"/>
            </a:xfrm>
            <a:custGeom>
              <a:avLst/>
              <a:gdLst>
                <a:gd name="T0" fmla="*/ 111 w 1156"/>
                <a:gd name="T1" fmla="*/ 0 h 142"/>
                <a:gd name="T2" fmla="*/ 1045 w 1156"/>
                <a:gd name="T3" fmla="*/ 0 h 142"/>
                <a:gd name="T4" fmla="*/ 1156 w 1156"/>
                <a:gd name="T5" fmla="*/ 142 h 142"/>
                <a:gd name="T6" fmla="*/ 0 w 1156"/>
                <a:gd name="T7" fmla="*/ 142 h 142"/>
                <a:gd name="T8" fmla="*/ 111 w 1156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142">
                  <a:moveTo>
                    <a:pt x="111" y="0"/>
                  </a:moveTo>
                  <a:lnTo>
                    <a:pt x="1045" y="0"/>
                  </a:lnTo>
                  <a:lnTo>
                    <a:pt x="1156" y="142"/>
                  </a:lnTo>
                  <a:lnTo>
                    <a:pt x="0" y="142"/>
                  </a:lnTo>
                  <a:lnTo>
                    <a:pt x="1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49" name="Freeform 10"/>
            <p:cNvSpPr>
              <a:spLocks/>
            </p:cNvSpPr>
            <p:nvPr/>
          </p:nvSpPr>
          <p:spPr bwMode="auto">
            <a:xfrm>
              <a:off x="5862527" y="3080326"/>
              <a:ext cx="3793579" cy="526256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grpFill/>
            <a:ln w="10" cap="flat" cmpd="sng">
              <a:solidFill>
                <a:srgbClr val="A8A9AD"/>
              </a:solidFill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50" name="Rectangle 12"/>
            <p:cNvSpPr>
              <a:spLocks noChangeArrowheads="1"/>
            </p:cNvSpPr>
            <p:nvPr/>
          </p:nvSpPr>
          <p:spPr bwMode="auto">
            <a:xfrm>
              <a:off x="6049382" y="3014842"/>
              <a:ext cx="540333" cy="553640"/>
            </a:xfrm>
            <a:prstGeom prst="rect">
              <a:avLst/>
            </a:prstGeom>
            <a:grpFill/>
            <a:ln>
              <a:noFill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" name="TextBox 115"/>
            <p:cNvSpPr txBox="1">
              <a:spLocks noChangeArrowheads="1"/>
            </p:cNvSpPr>
            <p:nvPr/>
          </p:nvSpPr>
          <p:spPr bwMode="auto">
            <a:xfrm>
              <a:off x="6746816" y="3110091"/>
              <a:ext cx="1369569" cy="438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复习方法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TextBox 116"/>
            <p:cNvSpPr txBox="1">
              <a:spLocks noChangeArrowheads="1"/>
            </p:cNvSpPr>
            <p:nvPr/>
          </p:nvSpPr>
          <p:spPr bwMode="auto">
            <a:xfrm>
              <a:off x="6130313" y="3029129"/>
              <a:ext cx="375708" cy="5308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0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3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262329" y="4793124"/>
            <a:ext cx="3793579" cy="591741"/>
            <a:chOff x="5677148" y="3848257"/>
            <a:chExt cx="3793579" cy="591741"/>
          </a:xfrm>
          <a:solidFill>
            <a:schemeClr val="accent1">
              <a:lumMod val="75000"/>
            </a:schemeClr>
          </a:solidFill>
        </p:grpSpPr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5787035" y="3848257"/>
              <a:ext cx="668870" cy="84534"/>
            </a:xfrm>
            <a:custGeom>
              <a:avLst/>
              <a:gdLst>
                <a:gd name="T0" fmla="*/ 111 w 1156"/>
                <a:gd name="T1" fmla="*/ 0 h 142"/>
                <a:gd name="T2" fmla="*/ 1045 w 1156"/>
                <a:gd name="T3" fmla="*/ 0 h 142"/>
                <a:gd name="T4" fmla="*/ 1156 w 1156"/>
                <a:gd name="T5" fmla="*/ 142 h 142"/>
                <a:gd name="T6" fmla="*/ 0 w 1156"/>
                <a:gd name="T7" fmla="*/ 142 h 142"/>
                <a:gd name="T8" fmla="*/ 111 w 1156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142">
                  <a:moveTo>
                    <a:pt x="111" y="0"/>
                  </a:moveTo>
                  <a:lnTo>
                    <a:pt x="1045" y="0"/>
                  </a:lnTo>
                  <a:lnTo>
                    <a:pt x="1156" y="142"/>
                  </a:lnTo>
                  <a:lnTo>
                    <a:pt x="0" y="142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5677148" y="3913742"/>
              <a:ext cx="3793579" cy="526256"/>
            </a:xfrm>
            <a:custGeom>
              <a:avLst/>
              <a:gdLst>
                <a:gd name="T0" fmla="*/ 97 w 8676"/>
                <a:gd name="T1" fmla="*/ 0 h 884"/>
                <a:gd name="T2" fmla="*/ 8475 w 8676"/>
                <a:gd name="T3" fmla="*/ 0 h 884"/>
                <a:gd name="T4" fmla="*/ 8676 w 8676"/>
                <a:gd name="T5" fmla="*/ 202 h 884"/>
                <a:gd name="T6" fmla="*/ 8676 w 8676"/>
                <a:gd name="T7" fmla="*/ 788 h 884"/>
                <a:gd name="T8" fmla="*/ 8579 w 8676"/>
                <a:gd name="T9" fmla="*/ 884 h 884"/>
                <a:gd name="T10" fmla="*/ 97 w 8676"/>
                <a:gd name="T11" fmla="*/ 884 h 884"/>
                <a:gd name="T12" fmla="*/ 0 w 8676"/>
                <a:gd name="T13" fmla="*/ 788 h 884"/>
                <a:gd name="T14" fmla="*/ 0 w 8676"/>
                <a:gd name="T15" fmla="*/ 96 h 884"/>
                <a:gd name="T16" fmla="*/ 97 w 8676"/>
                <a:gd name="T17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76" h="884">
                  <a:moveTo>
                    <a:pt x="97" y="0"/>
                  </a:moveTo>
                  <a:lnTo>
                    <a:pt x="8475" y="0"/>
                  </a:lnTo>
                  <a:lnTo>
                    <a:pt x="8676" y="202"/>
                  </a:lnTo>
                  <a:lnTo>
                    <a:pt x="8676" y="788"/>
                  </a:lnTo>
                  <a:cubicBezTo>
                    <a:pt x="8676" y="841"/>
                    <a:pt x="8632" y="884"/>
                    <a:pt x="8579" y="884"/>
                  </a:cubicBezTo>
                  <a:lnTo>
                    <a:pt x="97" y="884"/>
                  </a:lnTo>
                  <a:cubicBezTo>
                    <a:pt x="44" y="884"/>
                    <a:pt x="0" y="841"/>
                    <a:pt x="0" y="788"/>
                  </a:cubicBezTo>
                  <a:lnTo>
                    <a:pt x="0" y="96"/>
                  </a:lnTo>
                  <a:cubicBezTo>
                    <a:pt x="0" y="43"/>
                    <a:pt x="44" y="0"/>
                    <a:pt x="97" y="0"/>
                  </a:cubicBezTo>
                  <a:close/>
                </a:path>
              </a:pathLst>
            </a:custGeom>
            <a:grpFill/>
            <a:ln w="10" cap="flat" cmpd="sng">
              <a:solidFill>
                <a:srgbClr val="A8A9AD"/>
              </a:solidFill>
              <a:round/>
              <a:headEnd/>
              <a:tailEnd/>
            </a:ln>
          </p:spPr>
          <p:txBody>
            <a:bodyPr lIns="68562" tIns="34281" rIns="68562" bIns="34281"/>
            <a:lstStyle/>
            <a:p>
              <a:endParaRPr lang="zh-CN" altLang="en-US"/>
            </a:p>
          </p:txBody>
        </p:sp>
        <p:sp>
          <p:nvSpPr>
            <p:cNvPr id="56" name="Rectangle 12"/>
            <p:cNvSpPr>
              <a:spLocks noChangeArrowheads="1"/>
            </p:cNvSpPr>
            <p:nvPr/>
          </p:nvSpPr>
          <p:spPr bwMode="auto">
            <a:xfrm>
              <a:off x="5864003" y="3848258"/>
              <a:ext cx="540333" cy="5536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68562" tIns="34281" rIns="68562" bIns="34281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" name="TextBox 117"/>
            <p:cNvSpPr txBox="1">
              <a:spLocks noChangeArrowheads="1"/>
            </p:cNvSpPr>
            <p:nvPr/>
          </p:nvSpPr>
          <p:spPr bwMode="auto">
            <a:xfrm>
              <a:off x="6561437" y="3951841"/>
              <a:ext cx="1369569" cy="438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心态历程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TextBox 118"/>
            <p:cNvSpPr txBox="1">
              <a:spLocks noChangeArrowheads="1"/>
            </p:cNvSpPr>
            <p:nvPr/>
          </p:nvSpPr>
          <p:spPr bwMode="auto">
            <a:xfrm>
              <a:off x="5944934" y="3870879"/>
              <a:ext cx="375708" cy="5308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62" tIns="34281" rIns="68562" bIns="3428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0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3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030117" y="644955"/>
            <a:ext cx="2270571" cy="2270569"/>
            <a:chOff x="3535099" y="1592978"/>
            <a:chExt cx="1182749" cy="1182749"/>
          </a:xfrm>
          <a:effectLst/>
        </p:grpSpPr>
        <p:sp>
          <p:nvSpPr>
            <p:cNvPr id="109" name="椭圆 108"/>
            <p:cNvSpPr/>
            <p:nvPr/>
          </p:nvSpPr>
          <p:spPr>
            <a:xfrm>
              <a:off x="3535099" y="1592978"/>
              <a:ext cx="1182749" cy="1182749"/>
            </a:xfrm>
            <a:prstGeom prst="ellipse">
              <a:avLst/>
            </a:prstGeom>
            <a:solidFill>
              <a:schemeClr val="accent3"/>
            </a:solidFill>
            <a:ln w="444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0" name="文本框 1"/>
            <p:cNvSpPr txBox="1"/>
            <p:nvPr/>
          </p:nvSpPr>
          <p:spPr>
            <a:xfrm>
              <a:off x="3718006" y="1919472"/>
              <a:ext cx="817642" cy="48096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b="1" dirty="0" smtClean="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sz="5400" b="1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8821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2296121" cy="538601"/>
              <a:chOff x="5043488" y="515938"/>
              <a:chExt cx="2296121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1672234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pPr lvl="0" eaLnBrk="1" hangingPunct="1">
                  <a:buNone/>
                </a:pPr>
                <a:r>
                  <a:rPr lang="zh-CN" altLang="en-US" sz="2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基本情况</a:t>
                </a:r>
                <a:endParaRPr lang="zh-CN" altLang="en-US" sz="2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9" name="文本框 10"/>
          <p:cNvSpPr txBox="1">
            <a:spLocks noChangeArrowheads="1"/>
          </p:cNvSpPr>
          <p:nvPr/>
        </p:nvSpPr>
        <p:spPr bwMode="auto">
          <a:xfrm>
            <a:off x="5575981" y="2905353"/>
            <a:ext cx="24844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春种一粒粟</a:t>
            </a:r>
            <a:r>
              <a:rPr lang="en-US" altLang="zh-CN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秋收万颗籽，点滴进步，成就价值是我们的一贯的追求。</a:t>
            </a:r>
          </a:p>
        </p:txBody>
      </p:sp>
      <p:sp>
        <p:nvSpPr>
          <p:cNvPr id="40" name="文本框 11"/>
          <p:cNvSpPr txBox="1">
            <a:spLocks noChangeArrowheads="1"/>
          </p:cNvSpPr>
          <p:nvPr/>
        </p:nvSpPr>
        <p:spPr bwMode="auto">
          <a:xfrm>
            <a:off x="6199868" y="2330678"/>
            <a:ext cx="1895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50" name="文本框 36"/>
          <p:cNvSpPr txBox="1">
            <a:spLocks noChangeArrowheads="1"/>
          </p:cNvSpPr>
          <p:nvPr/>
        </p:nvSpPr>
        <p:spPr bwMode="auto">
          <a:xfrm>
            <a:off x="8646206" y="5062765"/>
            <a:ext cx="24844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春种一粒粟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秋收万颗籽，点滴进步，成就价值是我们的一贯的追求。</a:t>
            </a:r>
          </a:p>
        </p:txBody>
      </p:sp>
      <p:sp>
        <p:nvSpPr>
          <p:cNvPr id="52" name="Freeform 110"/>
          <p:cNvSpPr>
            <a:spLocks noEditPoints="1"/>
          </p:cNvSpPr>
          <p:nvPr/>
        </p:nvSpPr>
        <p:spPr bwMode="auto">
          <a:xfrm>
            <a:off x="8863693" y="4457928"/>
            <a:ext cx="306388" cy="381000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2147483647 w 233"/>
              <a:gd name="T73" fmla="*/ 2147483647 h 288"/>
              <a:gd name="T74" fmla="*/ 2147483647 w 233"/>
              <a:gd name="T75" fmla="*/ 2147483647 h 288"/>
              <a:gd name="T76" fmla="*/ 2147483647 w 233"/>
              <a:gd name="T77" fmla="*/ 2147483647 h 288"/>
              <a:gd name="T78" fmla="*/ 2147483647 w 233"/>
              <a:gd name="T79" fmla="*/ 2147483647 h 288"/>
              <a:gd name="T80" fmla="*/ 2147483647 w 233"/>
              <a:gd name="T81" fmla="*/ 2147483647 h 288"/>
              <a:gd name="T82" fmla="*/ 2147483647 w 233"/>
              <a:gd name="T83" fmla="*/ 2147483647 h 288"/>
              <a:gd name="T84" fmla="*/ 2147483647 w 233"/>
              <a:gd name="T85" fmla="*/ 2147483647 h 288"/>
              <a:gd name="T86" fmla="*/ 2147483647 w 233"/>
              <a:gd name="T87" fmla="*/ 2147483647 h 288"/>
              <a:gd name="T88" fmla="*/ 2147483647 w 233"/>
              <a:gd name="T89" fmla="*/ 2147483647 h 288"/>
              <a:gd name="T90" fmla="*/ 2147483647 w 233"/>
              <a:gd name="T91" fmla="*/ 2147483647 h 288"/>
              <a:gd name="T92" fmla="*/ 2147483647 w 233"/>
              <a:gd name="T93" fmla="*/ 2147483647 h 288"/>
              <a:gd name="T94" fmla="*/ 2147483647 w 233"/>
              <a:gd name="T95" fmla="*/ 2147483647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33"/>
              <a:gd name="T145" fmla="*/ 0 h 288"/>
              <a:gd name="T146" fmla="*/ 233 w 233"/>
              <a:gd name="T147" fmla="*/ 288 h 28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175000" y="2120900"/>
            <a:ext cx="63373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报考院校：重庆大学药学院</a:t>
            </a:r>
            <a:endParaRPr lang="en-US" altLang="zh-CN" sz="3200" dirty="0" smtClean="0"/>
          </a:p>
          <a:p>
            <a:r>
              <a:rPr lang="zh-CN" altLang="en-US" sz="3200" dirty="0" smtClean="0"/>
              <a:t>报考专业：药物化学</a:t>
            </a:r>
            <a:endParaRPr lang="en-US" altLang="zh-CN" sz="3200" dirty="0" smtClean="0"/>
          </a:p>
          <a:p>
            <a:r>
              <a:rPr lang="zh-CN" altLang="en-US" sz="3200" dirty="0" smtClean="0"/>
              <a:t>初试总分：</a:t>
            </a:r>
            <a:r>
              <a:rPr lang="en-US" altLang="zh-CN" sz="3200" dirty="0" smtClean="0"/>
              <a:t>394        </a:t>
            </a:r>
          </a:p>
          <a:p>
            <a:r>
              <a:rPr lang="zh-CN" altLang="en-US" sz="2800" dirty="0" smtClean="0"/>
              <a:t>英语：</a:t>
            </a:r>
            <a:r>
              <a:rPr lang="en-US" altLang="zh-CN" sz="2800" dirty="0" smtClean="0"/>
              <a:t>64    </a:t>
            </a:r>
            <a:r>
              <a:rPr lang="zh-CN" altLang="en-US" sz="2800" dirty="0" smtClean="0"/>
              <a:t>政治：</a:t>
            </a:r>
            <a:r>
              <a:rPr lang="en-US" altLang="zh-CN" sz="2800" dirty="0" smtClean="0"/>
              <a:t>77     </a:t>
            </a:r>
            <a:r>
              <a:rPr lang="zh-CN" altLang="en-US" sz="2800" dirty="0" smtClean="0"/>
              <a:t>专业课：</a:t>
            </a:r>
            <a:r>
              <a:rPr lang="en-US" altLang="zh-CN" sz="2800" dirty="0" smtClean="0"/>
              <a:t>253</a:t>
            </a:r>
          </a:p>
          <a:p>
            <a:r>
              <a:rPr lang="zh-CN" altLang="en-US" sz="2400" dirty="0" smtClean="0"/>
              <a:t>初试排名：</a:t>
            </a:r>
            <a:r>
              <a:rPr lang="en-US" altLang="zh-CN" sz="2400" dirty="0" smtClean="0"/>
              <a:t>3        </a:t>
            </a:r>
            <a:r>
              <a:rPr lang="zh-CN" altLang="en-US" sz="2400" dirty="0" smtClean="0"/>
              <a:t>复试排名：</a:t>
            </a:r>
            <a:r>
              <a:rPr lang="en-US" altLang="zh-CN" sz="2400" dirty="0" smtClean="0"/>
              <a:t>6       </a:t>
            </a:r>
            <a:r>
              <a:rPr lang="zh-CN" altLang="en-US" sz="2400" dirty="0" smtClean="0"/>
              <a:t>综合排名：</a:t>
            </a:r>
            <a:r>
              <a:rPr lang="en-US" altLang="zh-CN" sz="2400" dirty="0" smtClean="0"/>
              <a:t>1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0489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50" grpId="0"/>
      <p:bldP spid="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3411812" cy="538601"/>
              <a:chOff x="5043488" y="515938"/>
              <a:chExt cx="3411812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2787925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pPr lvl="0" eaLnBrk="1" hangingPunct="1">
                  <a:buNone/>
                </a:pPr>
                <a:r>
                  <a:rPr lang="zh-CN" altLang="en-US" sz="2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关于重大药学院</a:t>
                </a:r>
                <a:endParaRPr lang="zh-CN" altLang="en-US" sz="29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2108200" y="1841500"/>
            <a:ext cx="815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一、药学院</a:t>
            </a:r>
            <a:r>
              <a:rPr lang="en-US" altLang="zh-CN" dirty="0" smtClean="0"/>
              <a:t>657</a:t>
            </a:r>
            <a:r>
              <a:rPr lang="zh-CN" altLang="en-US" dirty="0" smtClean="0"/>
              <a:t>方向</a:t>
            </a:r>
            <a:endParaRPr lang="en-US" altLang="zh-CN" dirty="0"/>
          </a:p>
          <a:p>
            <a:r>
              <a:rPr lang="en-US" altLang="zh-CN" dirty="0" smtClean="0"/>
              <a:t>         2014</a:t>
            </a:r>
            <a:r>
              <a:rPr lang="zh-CN" altLang="en-US" dirty="0"/>
              <a:t>年从化工学院独立</a:t>
            </a:r>
            <a:r>
              <a:rPr lang="zh-CN" altLang="en-US" dirty="0" smtClean="0"/>
              <a:t>出来招生，</a:t>
            </a:r>
            <a:r>
              <a:rPr lang="zh-CN" altLang="en-US" dirty="0"/>
              <a:t>成立时间较短，真题资料、复习资料较少，出题风格不稳定。</a:t>
            </a:r>
          </a:p>
          <a:p>
            <a:r>
              <a:rPr lang="zh-CN" altLang="en-US" dirty="0"/>
              <a:t>初试</a:t>
            </a:r>
            <a:r>
              <a:rPr lang="zh-CN" altLang="en-US" dirty="0" smtClean="0"/>
              <a:t>内容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2014-2017</a:t>
            </a:r>
            <a:r>
              <a:rPr lang="zh-CN" altLang="en-US" dirty="0"/>
              <a:t>：</a:t>
            </a:r>
            <a:r>
              <a:rPr lang="en-US" altLang="zh-CN" dirty="0"/>
              <a:t>A</a:t>
            </a:r>
            <a:r>
              <a:rPr lang="zh-CN" altLang="en-US" dirty="0"/>
              <a:t>卷 药物化学、药物分析、药理学、药剂学</a:t>
            </a:r>
          </a:p>
          <a:p>
            <a:r>
              <a:rPr lang="zh-CN" altLang="en-US" dirty="0"/>
              <a:t>          </a:t>
            </a:r>
            <a:r>
              <a:rPr lang="zh-CN" altLang="en-US" dirty="0" smtClean="0"/>
              <a:t>              </a:t>
            </a:r>
            <a:r>
              <a:rPr lang="en-US" altLang="zh-CN" dirty="0" smtClean="0"/>
              <a:t>B</a:t>
            </a:r>
            <a:r>
              <a:rPr lang="zh-CN" altLang="en-US" dirty="0"/>
              <a:t>卷  生物化学、分子生物学</a:t>
            </a:r>
          </a:p>
          <a:p>
            <a:r>
              <a:rPr lang="zh-CN" altLang="en-US" dirty="0"/>
              <a:t>          </a:t>
            </a:r>
            <a:r>
              <a:rPr lang="zh-CN" altLang="en-US" dirty="0" smtClean="0"/>
              <a:t>              </a:t>
            </a:r>
            <a:r>
              <a:rPr lang="en-US" altLang="zh-CN" dirty="0" smtClean="0"/>
              <a:t>C</a:t>
            </a:r>
            <a:r>
              <a:rPr lang="zh-CN" altLang="en-US" dirty="0"/>
              <a:t>卷  有机化学、分析化学</a:t>
            </a:r>
          </a:p>
          <a:p>
            <a:r>
              <a:rPr lang="en-US" altLang="zh-CN" dirty="0" smtClean="0"/>
              <a:t>  2018</a:t>
            </a:r>
            <a:r>
              <a:rPr lang="zh-CN" altLang="en-US" dirty="0"/>
              <a:t>：    </a:t>
            </a:r>
            <a:r>
              <a:rPr lang="zh-CN" altLang="en-US" dirty="0" smtClean="0"/>
              <a:t>     </a:t>
            </a:r>
            <a:r>
              <a:rPr lang="en-US" altLang="zh-CN" dirty="0" smtClean="0"/>
              <a:t>A</a:t>
            </a:r>
            <a:r>
              <a:rPr lang="zh-CN" altLang="en-US" dirty="0"/>
              <a:t>卷  药物化学、药物分析</a:t>
            </a:r>
          </a:p>
          <a:p>
            <a:r>
              <a:rPr lang="zh-CN" altLang="en-US" dirty="0"/>
              <a:t>          </a:t>
            </a:r>
            <a:r>
              <a:rPr lang="zh-CN" altLang="en-US" dirty="0" smtClean="0"/>
              <a:t>              </a:t>
            </a:r>
            <a:r>
              <a:rPr lang="en-US" altLang="zh-CN" dirty="0" smtClean="0"/>
              <a:t>B</a:t>
            </a:r>
            <a:r>
              <a:rPr lang="zh-CN" altLang="en-US" dirty="0"/>
              <a:t>卷  生物化学、细胞生物学</a:t>
            </a:r>
          </a:p>
          <a:p>
            <a:r>
              <a:rPr lang="zh-CN" altLang="en-US" dirty="0"/>
              <a:t>          </a:t>
            </a:r>
            <a:r>
              <a:rPr lang="zh-CN" altLang="en-US" dirty="0" smtClean="0"/>
              <a:t>              </a:t>
            </a:r>
            <a:r>
              <a:rPr lang="en-US" altLang="zh-CN" dirty="0" smtClean="0"/>
              <a:t>C</a:t>
            </a:r>
            <a:r>
              <a:rPr lang="zh-CN" altLang="en-US" dirty="0"/>
              <a:t>卷   有机化学、分析化学</a:t>
            </a:r>
          </a:p>
          <a:p>
            <a:r>
              <a:rPr lang="zh-CN" altLang="en-US" dirty="0"/>
              <a:t>复试笔试   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             </a:t>
            </a:r>
            <a:r>
              <a:rPr lang="zh-CN" altLang="en-US" dirty="0" smtClean="0"/>
              <a:t>基础</a:t>
            </a:r>
            <a:r>
              <a:rPr lang="zh-CN" altLang="en-US" dirty="0"/>
              <a:t>化学：有机化学、分析化学</a:t>
            </a:r>
          </a:p>
          <a:p>
            <a:r>
              <a:rPr lang="zh-CN" altLang="en-US" dirty="0"/>
              <a:t>           </a:t>
            </a:r>
            <a:r>
              <a:rPr lang="zh-CN" altLang="en-US" dirty="0" smtClean="0"/>
              <a:t>            基础</a:t>
            </a:r>
            <a:r>
              <a:rPr lang="zh-CN" altLang="en-US" dirty="0"/>
              <a:t>生物：</a:t>
            </a:r>
            <a:r>
              <a:rPr lang="zh-CN" altLang="en-US" dirty="0" smtClean="0"/>
              <a:t>生物化学</a:t>
            </a:r>
            <a:endParaRPr lang="en-US" altLang="zh-CN" dirty="0" smtClean="0"/>
          </a:p>
          <a:p>
            <a:r>
              <a:rPr lang="zh-CN" altLang="en-US" dirty="0" smtClean="0"/>
              <a:t>二、化工学院</a:t>
            </a:r>
            <a:r>
              <a:rPr lang="en-US" altLang="zh-CN" dirty="0" smtClean="0"/>
              <a:t>626</a:t>
            </a:r>
            <a:r>
              <a:rPr lang="zh-CN" altLang="en-US" dirty="0" smtClean="0"/>
              <a:t>方向</a:t>
            </a:r>
            <a:endParaRPr lang="en-US" altLang="zh-CN" dirty="0" smtClean="0"/>
          </a:p>
          <a:p>
            <a:r>
              <a:rPr lang="zh-CN" altLang="en-US" dirty="0" smtClean="0"/>
              <a:t>        专业：药物化学     初试内容：药物化学、药物分析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088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3039915" cy="538601"/>
              <a:chOff x="5043488" y="515938"/>
              <a:chExt cx="3039915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2416028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pPr lvl="0" eaLnBrk="1" hangingPunct="1">
                  <a:buNone/>
                </a:pPr>
                <a:r>
                  <a:rPr lang="zh-CN" altLang="en-US" sz="2900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初试复习经验</a:t>
                </a:r>
                <a:endParaRPr lang="en-US" altLang="zh-CN" sz="2900" dirty="0" smtClean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3111500" y="1562100"/>
            <a:ext cx="6121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/>
              <a:t>英语</a:t>
            </a:r>
            <a:endParaRPr lang="en-US" altLang="zh-CN" sz="3200" dirty="0" smtClean="0"/>
          </a:p>
          <a:p>
            <a:r>
              <a:rPr lang="zh-CN" altLang="en-US" sz="2400" dirty="0" smtClean="0"/>
              <a:t>单词：朱伟恋恋有词（记单词很重要）</a:t>
            </a:r>
            <a:endParaRPr lang="en-US" altLang="zh-CN" sz="2400" dirty="0" smtClean="0"/>
          </a:p>
          <a:p>
            <a:r>
              <a:rPr lang="zh-CN" altLang="en-US" sz="2400" dirty="0" smtClean="0"/>
              <a:t>长难句、阅读理解：何凯文的书及视频</a:t>
            </a:r>
            <a:endParaRPr lang="en-US" altLang="zh-CN" sz="2400" dirty="0" smtClean="0"/>
          </a:p>
          <a:p>
            <a:pPr algn="ctr"/>
            <a:r>
              <a:rPr lang="zh-CN" altLang="en-US" sz="2400" dirty="0" smtClean="0"/>
              <a:t>作文：随便哪本，主要是自己有话说，看作文的构思、 框架、句型等。</a:t>
            </a:r>
            <a:endParaRPr lang="en-US" altLang="zh-CN" sz="2400" dirty="0" smtClean="0"/>
          </a:p>
          <a:p>
            <a:r>
              <a:rPr lang="zh-CN" altLang="en-US" sz="2400" dirty="0"/>
              <a:t>真</a:t>
            </a:r>
            <a:r>
              <a:rPr lang="zh-CN" altLang="en-US" sz="2400" dirty="0" smtClean="0"/>
              <a:t>题至少刷两遍，对于真题上反复出现的单词、句型要熟记，做阅读练手，掌握出题人的套路，答案一般出现的位置、形式。</a:t>
            </a:r>
            <a:endParaRPr lang="en-US" altLang="zh-CN" sz="2400" dirty="0" smtClean="0"/>
          </a:p>
          <a:p>
            <a:pPr algn="ctr"/>
            <a:r>
              <a:rPr lang="zh-CN" altLang="en-US" sz="2400" dirty="0"/>
              <a:t>真</a:t>
            </a:r>
            <a:r>
              <a:rPr lang="zh-CN" altLang="en-US" sz="2400" dirty="0" smtClean="0"/>
              <a:t>题很重要！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99702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3039915" cy="538601"/>
              <a:chOff x="5043488" y="515938"/>
              <a:chExt cx="3039915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2416028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r>
                  <a:rPr lang="zh-CN" altLang="en-US" sz="2900" dirty="0" smtClean="0">
                    <a:solidFill>
                      <a:srgbClr val="FFFFFF">
                        <a:lumMod val="50000"/>
                      </a:srgb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初试复习经验</a:t>
                </a:r>
                <a:endParaRPr lang="en-US" altLang="zh-CN" sz="2900" dirty="0" smtClean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3111500" y="1917700"/>
            <a:ext cx="6121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000000"/>
                </a:solidFill>
              </a:rPr>
              <a:t>政治</a:t>
            </a:r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r>
              <a:rPr lang="zh-CN" altLang="en-US" sz="2800" dirty="0">
                <a:solidFill>
                  <a:srgbClr val="000000"/>
                </a:solidFill>
              </a:rPr>
              <a:t>肖秀</a:t>
            </a:r>
            <a:r>
              <a:rPr lang="zh-CN" altLang="en-US" sz="2800" dirty="0" smtClean="0">
                <a:solidFill>
                  <a:srgbClr val="000000"/>
                </a:solidFill>
              </a:rPr>
              <a:t>荣一系列</a:t>
            </a:r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r>
              <a:rPr lang="zh-CN" altLang="en-US" sz="2800" dirty="0" smtClean="0">
                <a:solidFill>
                  <a:srgbClr val="000000"/>
                </a:solidFill>
              </a:rPr>
              <a:t>重点背诵：肖四肖八，最后押题文件</a:t>
            </a:r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r>
              <a:rPr lang="zh-CN" altLang="en-US" sz="2800" dirty="0">
                <a:solidFill>
                  <a:srgbClr val="000000"/>
                </a:solidFill>
              </a:rPr>
              <a:t>以往真</a:t>
            </a:r>
            <a:r>
              <a:rPr lang="zh-CN" altLang="en-US" sz="2800" dirty="0" smtClean="0">
                <a:solidFill>
                  <a:srgbClr val="000000"/>
                </a:solidFill>
              </a:rPr>
              <a:t>题可以不看。</a:t>
            </a:r>
            <a:endParaRPr lang="en-US" altLang="zh-CN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14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3039915" cy="538601"/>
              <a:chOff x="5043488" y="515938"/>
              <a:chExt cx="3039915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2416028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r>
                  <a:rPr lang="zh-CN" altLang="en-US" sz="2900" dirty="0" smtClean="0">
                    <a:solidFill>
                      <a:srgbClr val="FFFFFF">
                        <a:lumMod val="50000"/>
                      </a:srgb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初试复习经验</a:t>
                </a:r>
                <a:endParaRPr lang="en-US" altLang="zh-CN" sz="2900" dirty="0" smtClean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3019992" y="1328412"/>
            <a:ext cx="61214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000000"/>
                </a:solidFill>
              </a:rPr>
              <a:t>专业课</a:t>
            </a:r>
            <a:endParaRPr lang="en-US" altLang="zh-CN" sz="2800" dirty="0" smtClean="0">
              <a:solidFill>
                <a:srgbClr val="000000"/>
              </a:solidFill>
            </a:endParaRPr>
          </a:p>
          <a:p>
            <a:pPr algn="ctr"/>
            <a:endParaRPr lang="en-US" altLang="zh-CN" sz="2800" dirty="0" smtClean="0">
              <a:solidFill>
                <a:srgbClr val="000000"/>
              </a:solidFill>
            </a:endParaRPr>
          </a:p>
          <a:p>
            <a:r>
              <a:rPr lang="zh-CN" altLang="en-US" sz="2400" dirty="0" smtClean="0">
                <a:solidFill>
                  <a:srgbClr val="000000"/>
                </a:solidFill>
              </a:rPr>
              <a:t>第一轮</a:t>
            </a:r>
            <a:r>
              <a:rPr lang="zh-CN" altLang="en-US" sz="2400" dirty="0">
                <a:solidFill>
                  <a:srgbClr val="000000"/>
                </a:solidFill>
              </a:rPr>
              <a:t>：</a:t>
            </a:r>
            <a:r>
              <a:rPr lang="zh-CN" altLang="en-US" sz="2400" dirty="0" smtClean="0">
                <a:solidFill>
                  <a:srgbClr val="000000"/>
                </a:solidFill>
              </a:rPr>
              <a:t>认真看书、做笔记。</a:t>
            </a:r>
            <a:endParaRPr lang="en-US" altLang="zh-CN" sz="2400" dirty="0" smtClean="0">
              <a:solidFill>
                <a:srgbClr val="000000"/>
              </a:solidFill>
            </a:endParaRPr>
          </a:p>
          <a:p>
            <a:r>
              <a:rPr lang="zh-CN" altLang="en-US" sz="2400" dirty="0">
                <a:solidFill>
                  <a:srgbClr val="000000"/>
                </a:solidFill>
              </a:rPr>
              <a:t>第二</a:t>
            </a:r>
            <a:r>
              <a:rPr lang="zh-CN" altLang="en-US" sz="2400" dirty="0" smtClean="0">
                <a:solidFill>
                  <a:srgbClr val="000000"/>
                </a:solidFill>
              </a:rPr>
              <a:t>轮：全面背诵第一</a:t>
            </a:r>
            <a:r>
              <a:rPr lang="zh-CN" altLang="en-US" sz="2400" dirty="0">
                <a:solidFill>
                  <a:srgbClr val="000000"/>
                </a:solidFill>
              </a:rPr>
              <a:t>轮总结的</a:t>
            </a:r>
            <a:r>
              <a:rPr lang="zh-CN" altLang="en-US" sz="2400" dirty="0" smtClean="0">
                <a:solidFill>
                  <a:srgbClr val="000000"/>
                </a:solidFill>
              </a:rPr>
              <a:t>笔记，做</a:t>
            </a:r>
            <a:r>
              <a:rPr lang="zh-CN" altLang="en-US" sz="2400" dirty="0" smtClean="0">
                <a:solidFill>
                  <a:srgbClr val="000000"/>
                </a:solidFill>
              </a:rPr>
              <a:t>题     练</a:t>
            </a:r>
            <a:r>
              <a:rPr lang="zh-CN" altLang="en-US" sz="2400" dirty="0" smtClean="0">
                <a:solidFill>
                  <a:srgbClr val="000000"/>
                </a:solidFill>
              </a:rPr>
              <a:t>题。</a:t>
            </a:r>
            <a:endParaRPr lang="zh-CN" altLang="en-US" sz="2400" dirty="0">
              <a:solidFill>
                <a:srgbClr val="000000"/>
              </a:solidFill>
            </a:endParaRPr>
          </a:p>
          <a:p>
            <a:r>
              <a:rPr lang="zh-CN" altLang="en-US" sz="2400" dirty="0">
                <a:solidFill>
                  <a:srgbClr val="000000"/>
                </a:solidFill>
              </a:rPr>
              <a:t>第三轮：查漏补缺，重点</a:t>
            </a:r>
            <a:r>
              <a:rPr lang="zh-CN" altLang="en-US" sz="2400" dirty="0" smtClean="0">
                <a:solidFill>
                  <a:srgbClr val="000000"/>
                </a:solidFill>
              </a:rPr>
              <a:t>记忆简答题、合成路线、药物结构。</a:t>
            </a:r>
            <a:endParaRPr lang="zh-CN" altLang="en-US" sz="2400" dirty="0">
              <a:solidFill>
                <a:srgbClr val="000000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rgbClr val="000000"/>
                </a:solidFill>
              </a:rPr>
              <a:t>药物分析：重点</a:t>
            </a:r>
            <a:r>
              <a:rPr lang="zh-CN" altLang="en-US" sz="2400" dirty="0">
                <a:solidFill>
                  <a:srgbClr val="000000"/>
                </a:solidFill>
              </a:rPr>
              <a:t>是每一类药的理化</a:t>
            </a:r>
            <a:r>
              <a:rPr lang="zh-CN" altLang="en-US" sz="2400" dirty="0" smtClean="0">
                <a:solidFill>
                  <a:srgbClr val="000000"/>
                </a:solidFill>
              </a:rPr>
              <a:t>性质</a:t>
            </a:r>
            <a:r>
              <a:rPr lang="zh-CN" altLang="en-US" sz="2400" dirty="0">
                <a:solidFill>
                  <a:srgbClr val="000000"/>
                </a:solidFill>
              </a:rPr>
              <a:t>、鉴别方法、杂质检查、含量测定</a:t>
            </a:r>
            <a:r>
              <a:rPr lang="zh-CN" altLang="en-US" sz="2400" dirty="0" smtClean="0">
                <a:solidFill>
                  <a:srgbClr val="000000"/>
                </a:solidFill>
              </a:rPr>
              <a:t>。</a:t>
            </a:r>
            <a:endParaRPr lang="en-US" altLang="zh-CN" sz="2400" dirty="0" smtClean="0">
              <a:solidFill>
                <a:srgbClr val="000000"/>
              </a:solidFill>
            </a:endParaRPr>
          </a:p>
          <a:p>
            <a:pPr algn="ctr"/>
            <a:r>
              <a:rPr lang="zh-CN" altLang="en-US" sz="2400" dirty="0">
                <a:solidFill>
                  <a:srgbClr val="000000"/>
                </a:solidFill>
              </a:rPr>
              <a:t>药物化学：</a:t>
            </a:r>
            <a:r>
              <a:rPr lang="zh-CN" altLang="en-US" sz="2400" dirty="0" smtClean="0">
                <a:solidFill>
                  <a:srgbClr val="000000"/>
                </a:solidFill>
              </a:rPr>
              <a:t>重点是药物</a:t>
            </a:r>
            <a:r>
              <a:rPr lang="zh-CN" altLang="en-US" sz="2400" dirty="0">
                <a:solidFill>
                  <a:srgbClr val="000000"/>
                </a:solidFill>
              </a:rPr>
              <a:t>的作用机制、理化性质、构效关系、体内代谢、代表</a:t>
            </a:r>
            <a:r>
              <a:rPr lang="zh-CN" altLang="en-US" sz="2400" dirty="0" smtClean="0">
                <a:solidFill>
                  <a:srgbClr val="000000"/>
                </a:solidFill>
              </a:rPr>
              <a:t>药物以及合成路线。</a:t>
            </a:r>
            <a:endParaRPr lang="en-US" altLang="zh-CN" sz="2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0644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3039915" cy="538601"/>
              <a:chOff x="5043488" y="515938"/>
              <a:chExt cx="3039915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2416028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r>
                  <a:rPr lang="zh-CN" altLang="en-US" sz="2900" dirty="0" smtClean="0">
                    <a:solidFill>
                      <a:srgbClr val="FFFFFF">
                        <a:lumMod val="50000"/>
                      </a:srgb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初试复习经验</a:t>
                </a:r>
                <a:endParaRPr lang="en-US" altLang="zh-CN" sz="2900" dirty="0" smtClean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4" name="TextBox 3"/>
          <p:cNvSpPr txBox="1"/>
          <p:nvPr/>
        </p:nvSpPr>
        <p:spPr>
          <a:xfrm>
            <a:off x="3289300" y="1394479"/>
            <a:ext cx="612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000000"/>
                </a:solidFill>
              </a:rPr>
              <a:t>专业课参考资料</a:t>
            </a:r>
            <a:endParaRPr lang="en-US" altLang="zh-CN" sz="28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90" y="2086766"/>
            <a:ext cx="2855248" cy="402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00" y="2154235"/>
            <a:ext cx="3517901" cy="389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67863" y="3409451"/>
            <a:ext cx="2984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药物化学可以是人卫的第七或第八版，药分需人卫的最新版（第八版）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96533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320698" y="531303"/>
            <a:ext cx="7519988" cy="759009"/>
            <a:chOff x="2320698" y="560331"/>
            <a:chExt cx="7519988" cy="759009"/>
          </a:xfrm>
        </p:grpSpPr>
        <p:sp>
          <p:nvSpPr>
            <p:cNvPr id="11" name="矩形 10"/>
            <p:cNvSpPr/>
            <p:nvPr/>
          </p:nvSpPr>
          <p:spPr>
            <a:xfrm flipH="1" flipV="1">
              <a:off x="2320698" y="1273621"/>
              <a:ext cx="7519988" cy="457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188838" y="560331"/>
              <a:ext cx="3039915" cy="538601"/>
              <a:chOff x="5043488" y="515938"/>
              <a:chExt cx="3039915" cy="538601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5667375" y="515938"/>
                <a:ext cx="2416028" cy="538601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91431" tIns="45716" rIns="91431" bIns="45716">
                <a:spAutoFit/>
              </a:bodyPr>
              <a:lstStyle/>
              <a:p>
                <a:r>
                  <a:rPr lang="zh-CN" altLang="en-US" sz="2900" dirty="0" smtClean="0">
                    <a:solidFill>
                      <a:srgbClr val="FFFFFF">
                        <a:lumMod val="50000"/>
                      </a:srgbClr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初试复习经验</a:t>
                </a:r>
                <a:endParaRPr lang="en-US" altLang="zh-CN" sz="2900" dirty="0" smtClean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grpSp>
            <p:nvGrpSpPr>
              <p:cNvPr id="8" name="组合 26"/>
              <p:cNvGrpSpPr/>
              <p:nvPr/>
            </p:nvGrpSpPr>
            <p:grpSpPr>
              <a:xfrm>
                <a:off x="5043488" y="569913"/>
                <a:ext cx="263525" cy="395287"/>
                <a:chOff x="0" y="0"/>
                <a:chExt cx="213756" cy="427512"/>
              </a:xfrm>
            </p:grpSpPr>
            <p:sp>
              <p:nvSpPr>
                <p:cNvPr id="9" name="直接连接符 27"/>
                <p:cNvSpPr/>
                <p:nvPr/>
              </p:nvSpPr>
              <p:spPr>
                <a:xfrm>
                  <a:off x="0" y="0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" name="直接连接符 28"/>
                <p:cNvSpPr/>
                <p:nvPr/>
              </p:nvSpPr>
              <p:spPr>
                <a:xfrm flipH="1">
                  <a:off x="0" y="213756"/>
                  <a:ext cx="213756" cy="213756"/>
                </a:xfrm>
                <a:prstGeom prst="line">
                  <a:avLst/>
                </a:prstGeom>
                <a:ln w="19050" cap="flat" cmpd="sng">
                  <a:solidFill>
                    <a:schemeClr val="accent3"/>
                  </a:solidFill>
                  <a:prstDash val="solid"/>
                  <a:miter/>
                  <a:headEnd type="oval" w="med" len="med"/>
                  <a:tailEnd type="oval" w="lg" len="lg"/>
                </a:ln>
              </p:spPr>
              <p:txBody>
                <a:bodyPr/>
                <a:lstStyle/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5" name="TextBox 4"/>
          <p:cNvSpPr txBox="1"/>
          <p:nvPr/>
        </p:nvSpPr>
        <p:spPr>
          <a:xfrm>
            <a:off x="2320698" y="1663700"/>
            <a:ext cx="75199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真题资料：</a:t>
            </a:r>
            <a:endParaRPr lang="en-US" altLang="zh-CN" sz="3200" dirty="0" smtClean="0"/>
          </a:p>
          <a:p>
            <a:r>
              <a:rPr lang="zh-CN" altLang="en-US" sz="3200" dirty="0" smtClean="0"/>
              <a:t>因药学院成立时间较短，初试真题仅五套（</a:t>
            </a:r>
            <a:r>
              <a:rPr lang="en-US" altLang="zh-CN" sz="3200" dirty="0" smtClean="0"/>
              <a:t>2014-2018</a:t>
            </a:r>
            <a:r>
              <a:rPr lang="zh-CN" altLang="en-US" sz="3200" dirty="0" smtClean="0"/>
              <a:t>），且</a:t>
            </a:r>
            <a:r>
              <a:rPr lang="en-US" altLang="zh-CN" sz="3200" dirty="0" smtClean="0"/>
              <a:t>18</a:t>
            </a:r>
            <a:r>
              <a:rPr lang="zh-CN" altLang="en-US" sz="3200" dirty="0" smtClean="0"/>
              <a:t>年初试科目减少，出题风格变化很大，从以往出题来看，真题重复率较高，所以</a:t>
            </a:r>
            <a:r>
              <a:rPr lang="en-US" altLang="zh-CN" sz="3200" dirty="0" smtClean="0"/>
              <a:t>18</a:t>
            </a:r>
            <a:r>
              <a:rPr lang="zh-CN" altLang="en-US" sz="3200" dirty="0" smtClean="0"/>
              <a:t>年真题尤为重要。</a:t>
            </a:r>
            <a:endParaRPr lang="en-US" altLang="zh-CN" sz="3200" dirty="0" smtClean="0"/>
          </a:p>
          <a:p>
            <a:r>
              <a:rPr lang="zh-CN" altLang="en-US" sz="3200" dirty="0"/>
              <a:t>购买</a:t>
            </a:r>
            <a:r>
              <a:rPr lang="zh-CN" altLang="en-US" sz="3200" dirty="0" smtClean="0"/>
              <a:t>途径：蜀渝考研</a:t>
            </a:r>
            <a:endParaRPr lang="en-US" altLang="zh-CN" sz="3200" dirty="0" smtClean="0"/>
          </a:p>
          <a:p>
            <a:r>
              <a:rPr lang="zh-CN" altLang="en-US" sz="3200" dirty="0"/>
              <a:t>特别</a:t>
            </a:r>
            <a:r>
              <a:rPr lang="zh-CN" altLang="en-US" sz="3200" dirty="0" smtClean="0"/>
              <a:t>说明：化工学院药物化学</a:t>
            </a:r>
            <a:r>
              <a:rPr lang="en-US" altLang="zh-CN" sz="3200" dirty="0" smtClean="0"/>
              <a:t>626</a:t>
            </a:r>
            <a:r>
              <a:rPr lang="zh-CN" altLang="en-US" sz="3200" dirty="0" smtClean="0"/>
              <a:t>从</a:t>
            </a:r>
            <a:r>
              <a:rPr lang="en-US" altLang="zh-CN" sz="3200" dirty="0" smtClean="0"/>
              <a:t>02-18</a:t>
            </a:r>
            <a:r>
              <a:rPr lang="zh-CN" altLang="en-US" sz="3200" dirty="0" smtClean="0"/>
              <a:t>年都只考药化和药分，可以参考。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92197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903</Words>
  <Application>Microsoft Office PowerPoint</Application>
  <PresentationFormat>自定义</PresentationFormat>
  <Paragraphs>117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10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keywords>http:/www.ypppt.com</cp:keywords>
  <dc:description>http://www.ypppt.com/</dc:description>
  <cp:lastModifiedBy>admin</cp:lastModifiedBy>
  <cp:revision>994</cp:revision>
  <dcterms:created xsi:type="dcterms:W3CDTF">2015-12-01T09:06:39Z</dcterms:created>
  <dcterms:modified xsi:type="dcterms:W3CDTF">2018-04-17T05:44:39Z</dcterms:modified>
</cp:coreProperties>
</file>