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8"/>
  </p:notesMasterIdLst>
  <p:sldIdLst>
    <p:sldId id="256" r:id="rId5"/>
    <p:sldId id="463" r:id="rId6"/>
    <p:sldId id="452" r:id="rId7"/>
    <p:sldId id="441" r:id="rId9"/>
    <p:sldId id="451" r:id="rId10"/>
    <p:sldId id="449" r:id="rId11"/>
    <p:sldId id="447" r:id="rId12"/>
    <p:sldId id="545" r:id="rId13"/>
    <p:sldId id="546" r:id="rId14"/>
    <p:sldId id="603" r:id="rId15"/>
    <p:sldId id="455" r:id="rId16"/>
    <p:sldId id="462" r:id="rId17"/>
    <p:sldId id="461" r:id="rId18"/>
    <p:sldId id="460" r:id="rId19"/>
    <p:sldId id="656" r:id="rId20"/>
    <p:sldId id="572" r:id="rId21"/>
    <p:sldId id="707" r:id="rId22"/>
    <p:sldId id="622" r:id="rId23"/>
    <p:sldId id="586" r:id="rId24"/>
    <p:sldId id="602" r:id="rId25"/>
  </p:sldIdLst>
  <p:sldSz cx="9144000" cy="6858000" type="screen4x3"/>
  <p:notesSz cx="6858000" cy="9144000"/>
  <p:custDataLst>
    <p:tags r:id="rId29"/>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3300"/>
    <a:srgbClr val="0088EE"/>
    <a:srgbClr val="008AF2"/>
    <a:srgbClr val="0996FF"/>
    <a:srgbClr val="00AA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88" d="100"/>
          <a:sy n="88" d="100"/>
        </p:scale>
        <p:origin x="-2304" y="-534"/>
      </p:cViewPr>
      <p:guideLst>
        <p:guide orient="horz" pos="2160"/>
        <p:guide pos="285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notesMaster" Target="notesMasters/notesMaster1.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tags" Target="tags/tag4.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页眉占位符 1"/>
          <p:cNvSpPr>
            <a:spLocks noGrp="1"/>
          </p:cNvSpPr>
          <p:nvPr>
            <p:ph type="hdr" sz="quarter"/>
          </p:nvPr>
        </p:nvSpPr>
        <p:spPr>
          <a:xfrm>
            <a:off x="0" y="0"/>
            <a:ext cx="2971800" cy="457200"/>
          </a:xfrm>
          <a:prstGeom prst="rect">
            <a:avLst/>
          </a:prstGeom>
          <a:noFill/>
          <a:ln w="9525">
            <a:noFill/>
          </a:ln>
        </p:spPr>
        <p:txBody>
          <a:bodyPr/>
          <a:lstStyle>
            <a:lvl1pPr>
              <a:defRPr sz="1200" noProof="1">
                <a:latin typeface="Calibri" panose="020F0502020204030204" pitchFamily="34" charset="0"/>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微软雅黑" panose="020B0503020204020204" pitchFamily="34" charset="-122"/>
              <a:cs typeface="+mn-cs"/>
            </a:endParaRPr>
          </a:p>
        </p:txBody>
      </p:sp>
      <p:sp>
        <p:nvSpPr>
          <p:cNvPr id="4099" name="日期占位符 2"/>
          <p:cNvSpPr>
            <a:spLocks noGrp="1"/>
          </p:cNvSpPr>
          <p:nvPr>
            <p:ph type="dt" idx="1"/>
          </p:nvPr>
        </p:nvSpPr>
        <p:spPr>
          <a:xfrm>
            <a:off x="3884613" y="0"/>
            <a:ext cx="2971800" cy="457200"/>
          </a:xfrm>
          <a:prstGeom prst="rect">
            <a:avLst/>
          </a:prstGeom>
          <a:noFill/>
          <a:ln w="9525">
            <a:noFill/>
          </a:ln>
        </p:spPr>
        <p:txBody>
          <a:bodyPr/>
          <a:lstStyle>
            <a:lvl1pPr algn="r">
              <a:defRPr sz="1200" noProof="1">
                <a:latin typeface="Calibri" panose="020F0502020204030204" pitchFamily="34" charset="0"/>
                <a:ea typeface="微软雅黑" panose="020B0503020204020204" pitchFamily="34"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微软雅黑" panose="020B0503020204020204" pitchFamily="34" charset="-122"/>
              <a:cs typeface="+mn-cs"/>
            </a:endParaRPr>
          </a:p>
        </p:txBody>
      </p:sp>
      <p:sp>
        <p:nvSpPr>
          <p:cNvPr id="7172" name="幻灯片图像占位符 3"/>
          <p:cNvSpPr>
            <a:spLocks noGrp="1"/>
          </p:cNvSpPr>
          <p:nvPr>
            <p:ph type="sldImg"/>
          </p:nvPr>
        </p:nvSpPr>
        <p:spPr>
          <a:xfrm>
            <a:off x="1143000" y="685800"/>
            <a:ext cx="4572000" cy="3429000"/>
          </a:xfrm>
          <a:prstGeom prst="rect">
            <a:avLst/>
          </a:prstGeom>
          <a:noFill/>
          <a:ln w="9525">
            <a:noFill/>
          </a:ln>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rPr>
              <a:t>第二级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rPr>
              <a:t>第三级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rPr>
              <a:t>第四级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rPr>
              <a:t>第五级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endParaRPr>
          </a:p>
        </p:txBody>
      </p:sp>
      <p:sp>
        <p:nvSpPr>
          <p:cNvPr id="4102" name="页脚占位符 5"/>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a:latin typeface="Calibri" panose="020F0502020204030204" pitchFamily="34" charset="0"/>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微软雅黑" panose="020B0503020204020204" pitchFamily="34" charset="-122"/>
              <a:cs typeface="+mn-cs"/>
            </a:endParaRPr>
          </a:p>
        </p:txBody>
      </p:sp>
      <p:sp>
        <p:nvSpPr>
          <p:cNvPr id="4103" name="灯片编号占位符 6"/>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
            <a:pPr lvl="0" algn="r" eaLnBrk="1" fontAlgn="base" hangingPunct="1">
              <a:buNone/>
            </a:pPr>
            <a:fld id="{9A0DB2DC-4C9A-4742-B13C-FB6460FD3503}" type="slidenum">
              <a:rPr lang="zh-CN" altLang="en-US" sz="1200" strike="noStrike" noProof="1" dirty="0">
                <a:latin typeface="Calibri" panose="020F0502020204030204" pitchFamily="34" charset="0"/>
                <a:ea typeface="微软雅黑" panose="020B0503020204020204" pitchFamily="34" charset="-122"/>
                <a:cs typeface="+mn-cs"/>
              </a:rPr>
            </a:fld>
            <a:endParaRPr lang="zh-CN" altLang="en-US" sz="1200" strike="noStrike" noProof="1" dirty="0">
              <a:latin typeface="Calibri" panose="020F0502020204030204" pitchFamily="34" charset="0"/>
              <a:ea typeface="微软雅黑" panose="020B0503020204020204" pitchFamily="34"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defRPr>
    </a:lvl1pPr>
    <a:lvl2pPr marL="457200" lvl="1"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defRPr>
    </a:lvl2pPr>
    <a:lvl3pPr marL="914400" lvl="2"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defRPr>
    </a:lvl3pPr>
    <a:lvl4pPr marL="1371600" lvl="3"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defRPr>
    </a:lvl4pPr>
    <a:lvl5pPr marL="1828800" lvl="4"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ea typeface="微软雅黑" panose="020B0503020204020204" pitchFamily="34" charset="-122"/>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ea typeface="微软雅黑" panose="020B0503020204020204" pitchFamily="34" charset="-122"/>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ea typeface="微软雅黑" panose="020B0503020204020204" pitchFamily="34" charset="-122"/>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ea typeface="微软雅黑" panose="020B0503020204020204" pitchFamily="34"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幻灯片图像占位符 1"/>
          <p:cNvSpPr>
            <a:spLocks noGrp="1" noRot="1" noChangeAspect="1" noTextEdit="1"/>
          </p:cNvSpPr>
          <p:nvPr>
            <p:ph type="sldImg"/>
          </p:nvPr>
        </p:nvSpPr>
        <p:spPr/>
      </p:sp>
      <p:sp>
        <p:nvSpPr>
          <p:cNvPr id="22530" name="备注占位符 2"/>
          <p:cNvSpPr>
            <a:spLocks noGrp="1"/>
          </p:cNvSpPr>
          <p:nvPr>
            <p:ph type="body"/>
          </p:nvPr>
        </p:nvSpPr>
        <p:spPr/>
        <p:txBody>
          <a:bodyPr wrap="square" lIns="91440" tIns="45720" rIns="91440" bIns="45720" anchor="ctr" anchorCtr="0"/>
          <a:p>
            <a:pPr lvl="0"/>
            <a:endParaRPr lang="zh-CN" altLang="en-US" dirty="0"/>
          </a:p>
        </p:txBody>
      </p:sp>
      <p:sp>
        <p:nvSpPr>
          <p:cNvPr id="2253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Calibri" panose="020F0502020204030204" pitchFamily="34" charset="0"/>
                <a:ea typeface="微软雅黑" panose="020B0503020204020204" pitchFamily="34" charset="-122"/>
              </a:rPr>
            </a:fld>
            <a:endParaRPr lang="zh-CN" altLang="en-US" sz="1200" dirty="0">
              <a:latin typeface="Calibri" panose="020F0502020204030204" pitchFamily="34" charset="0"/>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noTextEdit="1"/>
          </p:cNvSpPr>
          <p:nvPr>
            <p:ph type="sldImg"/>
          </p:nvPr>
        </p:nvSpPr>
        <p:spPr/>
      </p:sp>
      <p:sp>
        <p:nvSpPr>
          <p:cNvPr id="31746" name="备注占位符 2"/>
          <p:cNvSpPr>
            <a:spLocks noGrp="1"/>
          </p:cNvSpPr>
          <p:nvPr>
            <p:ph type="body"/>
          </p:nvPr>
        </p:nvSpPr>
        <p:spPr/>
        <p:txBody>
          <a:bodyPr wrap="square" lIns="91440" tIns="45720" rIns="91440" bIns="45720" anchor="ctr" anchorCtr="0"/>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Calibri" panose="020F0502020204030204" pitchFamily="34" charset="0"/>
                <a:ea typeface="微软雅黑" panose="020B0503020204020204" pitchFamily="34" charset="-122"/>
              </a:rPr>
            </a:fld>
            <a:endParaRPr lang="zh-CN" altLang="en-US" sz="1200" dirty="0">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anose="020F0502020204030204" pitchFamily="34" charset="0"/>
              <a:ea typeface="微软雅黑" panose="020B0503020204020204"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anose="020B0503020204020204"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anose="020F0502020204030204" pitchFamily="34" charset="0"/>
              <a:ea typeface="微软雅黑" panose="020B0503020204020204"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anose="020B0503020204020204"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4098"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anose="020F0502020204030204" pitchFamily="34" charset="0"/>
              <a:ea typeface="微软雅黑" panose="020B0503020204020204"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anose="020B0503020204020204"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anose="020B0503020204020204"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anose="020B0503020204020204"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hyperlink" Target="http://www.haosou.com/s?q=%E6%94%BF%E6%B2%BB%E9%9D%A2%E8%B2%8C&amp;ie=utf-8&amp;src=wenda_link"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122" name="矩形 6"/>
          <p:cNvSpPr/>
          <p:nvPr/>
        </p:nvSpPr>
        <p:spPr>
          <a:xfrm>
            <a:off x="0" y="2565400"/>
            <a:ext cx="9144000" cy="1150938"/>
          </a:xfrm>
          <a:prstGeom prst="rect">
            <a:avLst/>
          </a:prstGeom>
          <a:solidFill>
            <a:srgbClr val="0070C0"/>
          </a:solidFill>
          <a:ln w="9525">
            <a:noFill/>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200" b="1" i="0" u="none" strike="noStrike" kern="1200" cap="none" spc="0" normalizeH="0" baseline="0" noProof="1">
              <a:ln>
                <a:noFill/>
              </a:ln>
              <a:solidFill>
                <a:schemeClr val="bg1"/>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sp>
        <p:nvSpPr>
          <p:cNvPr id="8195" name="标题 1"/>
          <p:cNvSpPr>
            <a:spLocks noGrp="1"/>
          </p:cNvSpPr>
          <p:nvPr>
            <p:ph type="ctrTitle" idx="4294967295"/>
          </p:nvPr>
        </p:nvSpPr>
        <p:spPr>
          <a:xfrm>
            <a:off x="365125" y="2633663"/>
            <a:ext cx="8528050" cy="1409700"/>
          </a:xfrm>
          <a:prstGeom prst="rect">
            <a:avLst/>
          </a:prstGeom>
          <a:noFill/>
          <a:ln w="9525">
            <a:noFill/>
          </a:ln>
        </p:spPr>
        <p:txBody>
          <a:bodyPr anchor="t" anchorCtr="0"/>
          <a:lstStyle>
            <a:lvl1pPr lvl="0">
              <a:buClrTx/>
              <a:buSzTx/>
              <a:buFontTx/>
              <a:defRPr/>
            </a:lvl1pPr>
          </a:lstStyle>
          <a:p>
            <a:pPr lvl="0" eaLnBrk="1" hangingPunct="1"/>
            <a:r>
              <a:rPr lang="zh-CN" altLang="en-US" sz="6000" b="1" dirty="0">
                <a:solidFill>
                  <a:schemeClr val="bg1"/>
                </a:solidFill>
                <a:latin typeface="微软雅黑" panose="020B0503020204020204" pitchFamily="34" charset="-122"/>
                <a:ea typeface="微软雅黑" panose="020B0503020204020204" pitchFamily="34" charset="-122"/>
              </a:rPr>
              <a:t>国家奖助学金相关填写要求</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8196" name="副标题 2"/>
          <p:cNvSpPr>
            <a:spLocks noGrp="1"/>
          </p:cNvSpPr>
          <p:nvPr>
            <p:ph type="subTitle" idx="4294967295"/>
          </p:nvPr>
        </p:nvSpPr>
        <p:spPr>
          <a:xfrm>
            <a:off x="3001963" y="4622800"/>
            <a:ext cx="4940300" cy="647700"/>
          </a:xfrm>
          <a:prstGeom prst="rect">
            <a:avLst/>
          </a:prstGeom>
          <a:noFill/>
          <a:ln w="9525">
            <a:noFill/>
          </a:ln>
        </p:spPr>
        <p:txBody>
          <a:bodyPr anchor="t" anchorCtr="0"/>
          <a:lstStyle>
            <a:lvl1pPr marL="0" lvl="0" indent="0" algn="ctr">
              <a:buClrTx/>
              <a:buSzTx/>
              <a:buFont typeface="Arial" panose="020B0604020202020204" pitchFamily="34" charset="0"/>
              <a:defRPr/>
            </a:lvl1pPr>
            <a:lvl2pPr marL="457200" lvl="1" indent="0" algn="ctr">
              <a:buClrTx/>
              <a:buSzTx/>
              <a:buFont typeface="Arial" panose="020B0604020202020204" pitchFamily="34" charset="0"/>
              <a:defRPr/>
            </a:lvl2pPr>
            <a:lvl3pPr marL="914400" lvl="2" indent="0" algn="ctr">
              <a:buClrTx/>
              <a:buSzTx/>
              <a:buFont typeface="Arial" panose="020B0604020202020204" pitchFamily="34" charset="0"/>
              <a:defRPr/>
            </a:lvl3pPr>
            <a:lvl4pPr marL="1371600" lvl="3" indent="0" algn="ctr">
              <a:buClrTx/>
              <a:buSzTx/>
              <a:buFont typeface="Arial" panose="020B0604020202020204" pitchFamily="34" charset="0"/>
              <a:defRPr/>
            </a:lvl4pPr>
            <a:lvl5pPr marL="1828800" lvl="4" indent="0" algn="ctr">
              <a:buClrTx/>
              <a:buSzTx/>
              <a:buFont typeface="Arial" panose="020B0604020202020204" pitchFamily="34" charset="0"/>
              <a:defRPr/>
            </a:lvl5pPr>
          </a:lstStyle>
          <a:p>
            <a:pPr marL="0" lvl="0" indent="0" algn="ctr" eaLnBrk="1" hangingPunct="1">
              <a:buNone/>
            </a:pPr>
            <a:r>
              <a:rPr lang="zh-CN" altLang="en-US" sz="2800" dirty="0">
                <a:solidFill>
                  <a:srgbClr val="0D0D0D"/>
                </a:solidFill>
                <a:latin typeface="华文中宋" panose="02010600040101010101" pitchFamily="2" charset="-122"/>
                <a:ea typeface="华文中宋" panose="02010600040101010101" pitchFamily="2" charset="-122"/>
              </a:rPr>
              <a:t>节选</a:t>
            </a:r>
            <a:endParaRPr lang="zh-CN" altLang="en-US" sz="2800" dirty="0">
              <a:solidFill>
                <a:srgbClr val="0D0D0D"/>
              </a:solidFill>
              <a:latin typeface="华文中宋" panose="02010600040101010101" pitchFamily="2" charset="-122"/>
              <a:ea typeface="华文中宋" panose="0201060004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文本框 1"/>
          <p:cNvSpPr txBox="1"/>
          <p:nvPr/>
        </p:nvSpPr>
        <p:spPr>
          <a:xfrm>
            <a:off x="835025" y="1582738"/>
            <a:ext cx="7651750" cy="3692525"/>
          </a:xfrm>
          <a:prstGeom prst="rect">
            <a:avLst/>
          </a:prstGeom>
          <a:noFill/>
          <a:ln w="9525">
            <a:noFill/>
          </a:ln>
        </p:spPr>
        <p:txBody>
          <a:bodyPr wrap="square" anchor="t" anchorCtr="0">
            <a:spAutoFit/>
          </a:bodyPr>
          <a:p>
            <a:endParaRPr lang="zh-CN" altLang="en-US" dirty="0">
              <a:latin typeface="Arial" panose="020B0604020202020204" pitchFamily="34" charset="0"/>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（3） “奖项名称”建议不用前缀或后缀，如***学校“三好学生”，只需填三好学生即可，除系统中</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大学生综合素质</a:t>
            </a:r>
            <a:r>
              <a:rPr lang="en-US" altLang="zh-CN" dirty="0">
                <a:latin typeface="微软雅黑" panose="020B0503020204020204" pitchFamily="34" charset="-122"/>
                <a:ea typeface="宋体" panose="02010600030101010101" pitchFamily="2" charset="-122"/>
              </a:rPr>
              <a:t>A</a:t>
            </a:r>
            <a:r>
              <a:rPr lang="zh-CN" altLang="en-US" dirty="0">
                <a:latin typeface="微软雅黑" panose="020B0503020204020204" pitchFamily="34" charset="-122"/>
                <a:ea typeface="宋体" panose="02010600030101010101" pitchFamily="2" charset="-122"/>
              </a:rPr>
              <a:t>级证书</a:t>
            </a:r>
            <a:r>
              <a:rPr lang="en-US" altLang="zh-CN" dirty="0">
                <a:latin typeface="微软雅黑" panose="020B0503020204020204" pitchFamily="34" charset="-122"/>
                <a:ea typeface="宋体" panose="02010600030101010101" pitchFamily="2" charset="-122"/>
              </a:rPr>
              <a:t>”(</a:t>
            </a:r>
            <a:r>
              <a:rPr lang="zh-CN" altLang="zh-CN" dirty="0">
                <a:latin typeface="微软雅黑" panose="020B0503020204020204" pitchFamily="34" charset="-122"/>
                <a:ea typeface="宋体" panose="02010600030101010101" pitchFamily="2" charset="-122"/>
              </a:rPr>
              <a:t>以系统为准），</a:t>
            </a:r>
            <a:r>
              <a:rPr lang="zh-CN" altLang="en-US" dirty="0">
                <a:latin typeface="微软雅黑" panose="020B0503020204020204" pitchFamily="34" charset="-122"/>
                <a:ea typeface="宋体" panose="02010600030101010101" pitchFamily="2" charset="-122"/>
              </a:rPr>
              <a:t>颁奖单位如果太多就写第一个，后面的用等代替。如：</a:t>
            </a:r>
            <a:r>
              <a:rPr lang="zh-CN" altLang="en-US" b="1" dirty="0">
                <a:solidFill>
                  <a:srgbClr val="FF0000"/>
                </a:solidFill>
                <a:latin typeface="微软雅黑" panose="020B0503020204020204" pitchFamily="34" charset="-122"/>
                <a:ea typeface="宋体" panose="02010600030101010101" pitchFamily="2" charset="-122"/>
              </a:rPr>
              <a:t>四川省教育厅等</a:t>
            </a:r>
            <a:r>
              <a:rPr lang="en-US" altLang="zh-CN" b="1" dirty="0">
                <a:solidFill>
                  <a:srgbClr val="FF0000"/>
                </a:solidFill>
                <a:latin typeface="微软雅黑" panose="020B0503020204020204" pitchFamily="34" charset="-122"/>
                <a:ea typeface="宋体" panose="02010600030101010101" pitchFamily="2" charset="-122"/>
              </a:rPr>
              <a:t>2</a:t>
            </a:r>
            <a:r>
              <a:rPr lang="zh-CN" altLang="en-US" b="1" dirty="0">
                <a:solidFill>
                  <a:srgbClr val="FF0000"/>
                </a:solidFill>
                <a:latin typeface="微软雅黑" panose="020B0503020204020204" pitchFamily="34" charset="-122"/>
                <a:ea typeface="宋体" panose="02010600030101010101" pitchFamily="2" charset="-122"/>
              </a:rPr>
              <a:t>部门</a:t>
            </a:r>
            <a:r>
              <a:rPr lang="zh-CN" altLang="en-US" dirty="0">
                <a:latin typeface="微软雅黑" panose="020B0503020204020204" pitchFamily="34" charset="-122"/>
                <a:ea typeface="宋体" panose="02010600030101010101" pitchFamily="2" charset="-122"/>
              </a:rPr>
              <a:t>。</a:t>
            </a:r>
            <a:endParaRPr lang="zh-CN" altLang="en-US" dirty="0">
              <a:latin typeface="微软雅黑" panose="020B0503020204020204" pitchFamily="34" charset="-122"/>
              <a:ea typeface="宋体" panose="02010600030101010101" pitchFamily="2" charset="-122"/>
            </a:endParaRPr>
          </a:p>
          <a:p>
            <a:pPr>
              <a:spcBef>
                <a:spcPct val="50000"/>
              </a:spcBef>
            </a:pPr>
            <a:endParaRPr lang="zh-CN" altLang="en-US" dirty="0">
              <a:latin typeface="Arial" panose="020B0604020202020204" pitchFamily="34" charset="0"/>
              <a:ea typeface="宋体" panose="02010600030101010101" pitchFamily="2" charset="-122"/>
            </a:endParaRPr>
          </a:p>
          <a:p>
            <a:r>
              <a:rPr lang="zh-CN" altLang="en-US" dirty="0">
                <a:latin typeface="Arial" panose="020B0604020202020204" pitchFamily="34" charset="0"/>
                <a:ea typeface="宋体" panose="02010600030101010101" pitchFamily="2" charset="-122"/>
              </a:rPr>
              <a:t>（</a:t>
            </a:r>
            <a:r>
              <a:rPr lang="en-US" altLang="zh-CN" dirty="0">
                <a:latin typeface="Arial" panose="020B0604020202020204" pitchFamily="34" charset="0"/>
                <a:ea typeface="宋体" panose="02010600030101010101" pitchFamily="2" charset="-122"/>
              </a:rPr>
              <a:t>4</a:t>
            </a:r>
            <a:r>
              <a:rPr lang="zh-CN" altLang="en-US" dirty="0">
                <a:latin typeface="Arial" panose="020B0604020202020204" pitchFamily="34" charset="0"/>
                <a:ea typeface="宋体" panose="02010600030101010101" pitchFamily="2" charset="-122"/>
              </a:rPr>
              <a:t>）各种理由中奖项名称及用字描述须写</a:t>
            </a:r>
            <a:r>
              <a:rPr lang="zh-CN" altLang="en-US" b="1" dirty="0">
                <a:solidFill>
                  <a:srgbClr val="FF0000"/>
                </a:solidFill>
                <a:latin typeface="Arial" panose="020B0604020202020204" pitchFamily="34" charset="0"/>
                <a:ea typeface="宋体" panose="02010600030101010101" pitchFamily="2" charset="-122"/>
              </a:rPr>
              <a:t>全称</a:t>
            </a:r>
            <a:r>
              <a:rPr lang="zh-CN" altLang="en-US" dirty="0">
                <a:latin typeface="Arial" panose="020B0604020202020204" pitchFamily="34" charset="0"/>
                <a:ea typeface="宋体" panose="02010600030101010101" pitchFamily="2" charset="-122"/>
              </a:rPr>
              <a:t>。如不能写成大创项目，必须是大学生创新创业项目。</a:t>
            </a:r>
            <a:endParaRPr lang="zh-CN" altLang="en-US" dirty="0">
              <a:latin typeface="Arial" panose="020B0604020202020204" pitchFamily="34" charset="0"/>
              <a:ea typeface="宋体" panose="02010600030101010101" pitchFamily="2" charset="-122"/>
            </a:endParaRPr>
          </a:p>
          <a:p>
            <a:endParaRPr lang="zh-CN" altLang="en-US" b="1" dirty="0">
              <a:solidFill>
                <a:srgbClr val="FF0000"/>
              </a:solidFill>
              <a:latin typeface="微软雅黑" panose="020B0503020204020204" pitchFamily="34" charset="-122"/>
              <a:ea typeface="宋体" panose="02010600030101010101" pitchFamily="2" charset="-122"/>
              <a:sym typeface="宋体" panose="02010600030101010101" pitchFamily="2" charset="-122"/>
            </a:endParaRPr>
          </a:p>
          <a:p>
            <a:endParaRPr lang="zh-CN" altLang="en-US" b="1" dirty="0">
              <a:solidFill>
                <a:srgbClr val="FF0000"/>
              </a:solidFill>
              <a:latin typeface="微软雅黑" panose="020B0503020204020204" pitchFamily="34" charset="-122"/>
              <a:ea typeface="宋体" panose="02010600030101010101" pitchFamily="2" charset="-122"/>
              <a:sym typeface="宋体" panose="02010600030101010101" pitchFamily="2" charset="-122"/>
            </a:endParaRPr>
          </a:p>
          <a:p>
            <a:endParaRPr lang="zh-CN" altLang="en-US" b="1" dirty="0">
              <a:solidFill>
                <a:srgbClr val="FF0000"/>
              </a:solidFill>
              <a:latin typeface="微软雅黑" panose="020B0503020204020204" pitchFamily="34" charset="-122"/>
              <a:ea typeface="宋体" panose="02010600030101010101" pitchFamily="2" charset="-122"/>
              <a:sym typeface="宋体" panose="02010600030101010101" pitchFamily="2" charset="-122"/>
            </a:endParaRPr>
          </a:p>
          <a:p>
            <a:r>
              <a:rPr lang="zh-CN" altLang="en-US" b="1" dirty="0">
                <a:solidFill>
                  <a:srgbClr val="FF0000"/>
                </a:solidFill>
                <a:latin typeface="微软雅黑" panose="020B0503020204020204" pitchFamily="34" charset="-122"/>
                <a:ea typeface="宋体" panose="02010600030101010101" pitchFamily="2" charset="-122"/>
                <a:sym typeface="宋体" panose="02010600030101010101" pitchFamily="2" charset="-122"/>
              </a:rPr>
              <a:t>注：四栏务必全部写满，可写在校期间的。</a:t>
            </a:r>
            <a:endParaRPr lang="zh-CN" altLang="en-US" b="1" dirty="0">
              <a:solidFill>
                <a:srgbClr val="FF0000"/>
              </a:solidFill>
              <a:latin typeface="微软雅黑" panose="020B0503020204020204" pitchFamily="34" charset="-122"/>
              <a:ea typeface="宋体" panose="02010600030101010101" pitchFamily="2" charset="-122"/>
              <a:sym typeface="宋体" panose="02010600030101010101" pitchFamily="2" charset="-122"/>
            </a:endParaRPr>
          </a:p>
        </p:txBody>
      </p:sp>
      <p:pic>
        <p:nvPicPr>
          <p:cNvPr id="29698" name="Picture 3"/>
          <p:cNvPicPr>
            <a:picLocks noChangeAspect="1"/>
          </p:cNvPicPr>
          <p:nvPr/>
        </p:nvPicPr>
        <p:blipFill>
          <a:blip r:embed="rId1"/>
          <a:stretch>
            <a:fillRect/>
          </a:stretch>
        </p:blipFill>
        <p:spPr>
          <a:xfrm>
            <a:off x="0" y="447675"/>
            <a:ext cx="9144000" cy="82867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0722" name="组合 154626"/>
          <p:cNvGrpSpPr/>
          <p:nvPr/>
        </p:nvGrpSpPr>
        <p:grpSpPr>
          <a:xfrm>
            <a:off x="468313" y="476250"/>
            <a:ext cx="935037" cy="865188"/>
            <a:chOff x="0" y="0"/>
            <a:chExt cx="936104" cy="864096"/>
          </a:xfrm>
        </p:grpSpPr>
        <p:sp>
          <p:nvSpPr>
            <p:cNvPr id="15462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54629" name="矩形 1"/>
            <p:cNvSpPr/>
            <p:nvPr/>
          </p:nvSpPr>
          <p:spPr>
            <a:xfrm>
              <a:off x="246343" y="33296"/>
              <a:ext cx="357596" cy="829214"/>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rPr>
                <a:t>2</a:t>
              </a: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30725" name="文本框 154631"/>
          <p:cNvSpPr txBox="1"/>
          <p:nvPr/>
        </p:nvSpPr>
        <p:spPr>
          <a:xfrm>
            <a:off x="1071563" y="4421188"/>
            <a:ext cx="4968875" cy="366712"/>
          </a:xfrm>
          <a:prstGeom prst="rect">
            <a:avLst/>
          </a:prstGeom>
          <a:noFill/>
          <a:ln w="9525">
            <a:noFill/>
          </a:ln>
        </p:spPr>
        <p:txBody>
          <a:bodyPr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p:txBody>
      </p:sp>
      <p:sp>
        <p:nvSpPr>
          <p:cNvPr id="30726" name="文本框 2"/>
          <p:cNvSpPr txBox="1"/>
          <p:nvPr/>
        </p:nvSpPr>
        <p:spPr>
          <a:xfrm>
            <a:off x="1071563" y="4787900"/>
            <a:ext cx="7202487" cy="2306638"/>
          </a:xfrm>
          <a:prstGeom prst="rect">
            <a:avLst/>
          </a:prstGeom>
          <a:noFill/>
          <a:ln w="9525">
            <a:noFill/>
          </a:ln>
        </p:spPr>
        <p:txBody>
          <a:bodyPr wrap="square" anchor="t" anchorCtr="0">
            <a:spAutoFit/>
          </a:bodyPr>
          <a:p>
            <a:r>
              <a:rPr lang="en-US" altLang="zh-CN" dirty="0">
                <a:latin typeface="Arial" panose="020B0604020202020204" pitchFamily="34" charset="0"/>
                <a:ea typeface="宋体" panose="02010600030101010101" pitchFamily="2" charset="-122"/>
              </a:rPr>
              <a:t>16</a:t>
            </a:r>
            <a:r>
              <a:rPr lang="zh-CN" altLang="en-US" dirty="0">
                <a:latin typeface="Arial" panose="020B0604020202020204" pitchFamily="34" charset="0"/>
                <a:ea typeface="宋体" panose="02010600030101010101" pitchFamily="2" charset="-122"/>
              </a:rPr>
              <a:t>、国家奖学金“申请理由”</a:t>
            </a:r>
            <a:r>
              <a:rPr lang="en-US" altLang="zh-CN" dirty="0">
                <a:latin typeface="Arial" panose="020B0604020202020204" pitchFamily="34" charset="0"/>
                <a:ea typeface="宋体" panose="02010600030101010101" pitchFamily="2" charset="-122"/>
              </a:rPr>
              <a:t> </a:t>
            </a:r>
            <a:r>
              <a:rPr lang="zh-CN" altLang="en-US" dirty="0">
                <a:latin typeface="Arial" panose="020B0604020202020204" pitchFamily="34" charset="0"/>
                <a:ea typeface="宋体" panose="02010600030101010101" pitchFamily="2" charset="-122"/>
              </a:rPr>
              <a:t>一律不使用书信格式，尽量不出现“我”或“本人”字样；如实、详细、全面反映政治思想、学习成绩、社会实践、创新能力、综合素质等方面的优异表现；字数以</a:t>
            </a:r>
            <a:r>
              <a:rPr lang="en-US" altLang="zh-CN" dirty="0">
                <a:latin typeface="Arial" panose="020B0604020202020204" pitchFamily="34" charset="0"/>
                <a:ea typeface="宋体" panose="02010600030101010101" pitchFamily="2" charset="-122"/>
              </a:rPr>
              <a:t>160-220</a:t>
            </a:r>
            <a:r>
              <a:rPr lang="zh-CN" altLang="en-US" dirty="0">
                <a:latin typeface="Arial" panose="020B0604020202020204" pitchFamily="34" charset="0"/>
                <a:ea typeface="宋体" panose="02010600030101010101" pitchFamily="2" charset="-122"/>
              </a:rPr>
              <a:t>字为宜；学生所填</a:t>
            </a:r>
            <a:r>
              <a:rPr lang="en-US" altLang="zh-CN" dirty="0">
                <a:latin typeface="Arial" panose="020B0604020202020204" pitchFamily="34" charset="0"/>
                <a:ea typeface="宋体" panose="02010600030101010101" pitchFamily="2" charset="-122"/>
              </a:rPr>
              <a:t>“</a:t>
            </a:r>
            <a:r>
              <a:rPr lang="zh-CN" altLang="en-US" dirty="0">
                <a:latin typeface="Arial" panose="020B0604020202020204" pitchFamily="34" charset="0"/>
                <a:ea typeface="宋体" panose="02010600030101010101" pitchFamily="2" charset="-122"/>
              </a:rPr>
              <a:t>申请理由</a:t>
            </a:r>
            <a:r>
              <a:rPr lang="en-US" altLang="zh-CN" dirty="0">
                <a:latin typeface="Arial" panose="020B0604020202020204" pitchFamily="34" charset="0"/>
                <a:ea typeface="宋体" panose="02010600030101010101" pitchFamily="2" charset="-122"/>
              </a:rPr>
              <a:t>”</a:t>
            </a:r>
            <a:r>
              <a:rPr lang="zh-CN" altLang="en-US" dirty="0">
                <a:latin typeface="Arial" panose="020B0604020202020204" pitchFamily="34" charset="0"/>
                <a:ea typeface="宋体" panose="02010600030101010101" pitchFamily="2" charset="-122"/>
              </a:rPr>
              <a:t>思想政治理论学习内容要与时俱进，应在习近平新时代中国特色社会主义思想指引下，自觉加强思想政治理论学习，不断提高政治素养，坚持与时俱进。</a:t>
            </a:r>
            <a:endParaRPr lang="zh-CN" altLang="en-US" dirty="0">
              <a:latin typeface="Arial" panose="020B0604020202020204" pitchFamily="34" charset="0"/>
              <a:ea typeface="宋体" panose="02010600030101010101" pitchFamily="2" charset="-122"/>
            </a:endParaRPr>
          </a:p>
          <a:p>
            <a:endParaRPr lang="zh-CN" altLang="zh-CN" dirty="0">
              <a:latin typeface="Arial" panose="020B0604020202020204" pitchFamily="34" charset="0"/>
              <a:ea typeface="宋体" panose="02010600030101010101" pitchFamily="2" charset="-122"/>
            </a:endParaRPr>
          </a:p>
          <a:p>
            <a:endParaRPr lang="zh-CN" altLang="en-US" b="1" dirty="0">
              <a:solidFill>
                <a:srgbClr val="FF0000"/>
              </a:solidFill>
              <a:latin typeface="Arial" panose="020B0604020202020204" pitchFamily="34" charset="0"/>
              <a:ea typeface="宋体" panose="02010600030101010101" pitchFamily="2" charset="-122"/>
            </a:endParaRPr>
          </a:p>
        </p:txBody>
      </p:sp>
      <p:pic>
        <p:nvPicPr>
          <p:cNvPr id="30727" name="图片 3" descr="}D%_NK_M%P1VF8V]LBIA$)8"/>
          <p:cNvPicPr>
            <a:picLocks noChangeAspect="1"/>
          </p:cNvPicPr>
          <p:nvPr/>
        </p:nvPicPr>
        <p:blipFill>
          <a:blip r:embed="rId1"/>
          <a:stretch>
            <a:fillRect/>
          </a:stretch>
        </p:blipFill>
        <p:spPr>
          <a:xfrm>
            <a:off x="1128713" y="1255713"/>
            <a:ext cx="6886575" cy="3381375"/>
          </a:xfrm>
          <a:prstGeom prst="rect">
            <a:avLst/>
          </a:prstGeom>
          <a:noFill/>
          <a:ln w="9525">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3794" name="组合 161794"/>
          <p:cNvGrpSpPr/>
          <p:nvPr/>
        </p:nvGrpSpPr>
        <p:grpSpPr>
          <a:xfrm>
            <a:off x="468313" y="476250"/>
            <a:ext cx="935037" cy="865188"/>
            <a:chOff x="0" y="0"/>
            <a:chExt cx="936104" cy="864096"/>
          </a:xfrm>
        </p:grpSpPr>
        <p:sp>
          <p:nvSpPr>
            <p:cNvPr id="161796"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rPr>
                <a:t>2</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61797"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33797" name="文本框 161798"/>
          <p:cNvSpPr txBox="1"/>
          <p:nvPr/>
        </p:nvSpPr>
        <p:spPr>
          <a:xfrm>
            <a:off x="1214438" y="5072063"/>
            <a:ext cx="6840537" cy="3827462"/>
          </a:xfrm>
          <a:prstGeom prst="rect">
            <a:avLst/>
          </a:prstGeom>
          <a:noFill/>
          <a:ln w="9525">
            <a:noFill/>
          </a:ln>
        </p:spPr>
        <p:txBody>
          <a:bodyPr anchor="t" anchorCtr="0">
            <a:spAutoFit/>
          </a:bodyPr>
          <a:p>
            <a:pPr>
              <a:spcBef>
                <a:spcPct val="50000"/>
              </a:spcBef>
            </a:pPr>
            <a:r>
              <a:rPr lang="en-US" altLang="zh-CN" dirty="0">
                <a:latin typeface="微软雅黑" panose="020B0503020204020204" pitchFamily="34" charset="-122"/>
                <a:ea typeface="宋体" panose="02010600030101010101" pitchFamily="2" charset="-122"/>
              </a:rPr>
              <a:t>17</a:t>
            </a:r>
            <a:r>
              <a:rPr lang="zh-CN" altLang="en-US" dirty="0">
                <a:latin typeface="微软雅黑" panose="020B0503020204020204" pitchFamily="34" charset="-122"/>
                <a:ea typeface="宋体" panose="02010600030101010101" pitchFamily="2" charset="-122"/>
              </a:rPr>
              <a:t>、推荐理由必须做到理由充足，能明确体现每名申请国家奖学金学生的优秀表现和突出特点，</a:t>
            </a:r>
            <a:r>
              <a:rPr lang="zh-CN" altLang="en-US" dirty="0">
                <a:solidFill>
                  <a:srgbClr val="FF3300"/>
                </a:solidFill>
                <a:latin typeface="微软雅黑" panose="020B0503020204020204" pitchFamily="34" charset="-122"/>
                <a:ea typeface="宋体" panose="02010600030101010101" pitchFamily="2" charset="-122"/>
              </a:rPr>
              <a:t>不能千篇一律，甚至出现雷同；</a:t>
            </a:r>
            <a:r>
              <a:rPr lang="zh-CN" altLang="en-US" dirty="0">
                <a:latin typeface="Arial" panose="020B0604020202020204" pitchFamily="34" charset="0"/>
                <a:ea typeface="宋体" panose="02010600030101010101" pitchFamily="2" charset="-122"/>
              </a:rPr>
              <a:t>评价全面、客观、真实，段末须有表态性语句，如“同意推荐”等；推荐人须手写签名，同一推荐人，字迹须一致，最好推荐日期与学生申请时间间隔</a:t>
            </a:r>
            <a:r>
              <a:rPr lang="en-US" altLang="zh-CN" dirty="0">
                <a:latin typeface="Arial" panose="020B0604020202020204" pitchFamily="34" charset="0"/>
                <a:ea typeface="宋体" panose="02010600030101010101" pitchFamily="2" charset="-122"/>
              </a:rPr>
              <a:t>1</a:t>
            </a:r>
            <a:r>
              <a:rPr lang="zh-CN" altLang="en-US" dirty="0">
                <a:latin typeface="Arial" panose="020B0604020202020204" pitchFamily="34" charset="0"/>
                <a:ea typeface="宋体" panose="02010600030101010101" pitchFamily="2" charset="-122"/>
              </a:rPr>
              <a:t>天，申请当天也算，如“</a:t>
            </a:r>
            <a:r>
              <a:rPr lang="en-US" altLang="zh-CN" dirty="0">
                <a:latin typeface="Arial" panose="020B0604020202020204" pitchFamily="34" charset="0"/>
                <a:ea typeface="宋体" panose="02010600030101010101" pitchFamily="2" charset="-122"/>
              </a:rPr>
              <a:t>9</a:t>
            </a:r>
            <a:r>
              <a:rPr lang="zh-CN" altLang="en-US" dirty="0">
                <a:latin typeface="Arial" panose="020B0604020202020204" pitchFamily="34" charset="0"/>
                <a:ea typeface="宋体" panose="02010600030101010101" pitchFamily="2" charset="-122"/>
              </a:rPr>
              <a:t>月</a:t>
            </a:r>
            <a:r>
              <a:rPr lang="en-US" altLang="zh-CN" dirty="0">
                <a:latin typeface="Arial" panose="020B0604020202020204" pitchFamily="34" charset="0"/>
                <a:ea typeface="宋体" panose="02010600030101010101" pitchFamily="2" charset="-122"/>
              </a:rPr>
              <a:t>26</a:t>
            </a:r>
            <a:r>
              <a:rPr lang="zh-CN" altLang="en-US" dirty="0">
                <a:latin typeface="Arial" panose="020B0604020202020204" pitchFamily="34" charset="0"/>
                <a:ea typeface="宋体" panose="02010600030101010101" pitchFamily="2" charset="-122"/>
              </a:rPr>
              <a:t>日”与“</a:t>
            </a:r>
            <a:r>
              <a:rPr lang="en-US" altLang="zh-CN" dirty="0">
                <a:latin typeface="Arial" panose="020B0604020202020204" pitchFamily="34" charset="0"/>
                <a:ea typeface="宋体" panose="02010600030101010101" pitchFamily="2" charset="-122"/>
              </a:rPr>
              <a:t>9</a:t>
            </a:r>
            <a:r>
              <a:rPr lang="zh-CN" altLang="en-US" dirty="0">
                <a:latin typeface="Arial" panose="020B0604020202020204" pitchFamily="34" charset="0"/>
                <a:ea typeface="宋体" panose="02010600030101010101" pitchFamily="2" charset="-122"/>
              </a:rPr>
              <a:t>月</a:t>
            </a:r>
            <a:r>
              <a:rPr lang="en-US" altLang="zh-CN" dirty="0">
                <a:latin typeface="Arial" panose="020B0604020202020204" pitchFamily="34" charset="0"/>
                <a:ea typeface="宋体" panose="02010600030101010101" pitchFamily="2" charset="-122"/>
              </a:rPr>
              <a:t>27</a:t>
            </a:r>
            <a:r>
              <a:rPr lang="zh-CN" altLang="en-US" dirty="0">
                <a:latin typeface="Arial" panose="020B0604020202020204" pitchFamily="34" charset="0"/>
                <a:ea typeface="宋体" panose="02010600030101010101" pitchFamily="2" charset="-122"/>
              </a:rPr>
              <a:t>日”推荐理由字数以80-120字为宜。</a:t>
            </a:r>
            <a:endParaRPr lang="zh-CN" altLang="en-US" dirty="0">
              <a:latin typeface="Arial" panose="020B0604020202020204" pitchFamily="34" charset="0"/>
              <a:ea typeface="宋体" panose="02010600030101010101" pitchFamily="2" charset="-122"/>
            </a:endParaRPr>
          </a:p>
          <a:p>
            <a:pPr>
              <a:spcBef>
                <a:spcPct val="50000"/>
              </a:spcBef>
            </a:pPr>
            <a:endParaRPr lang="zh-CN" altLang="en-US" dirty="0">
              <a:latin typeface="Arial" panose="020B0604020202020204" pitchFamily="34" charset="0"/>
              <a:ea typeface="宋体" panose="02010600030101010101" pitchFamily="2" charset="-122"/>
            </a:endParaRPr>
          </a:p>
          <a:p>
            <a:pPr>
              <a:spcBef>
                <a:spcPct val="50000"/>
              </a:spcBef>
            </a:pPr>
            <a:endParaRPr lang="zh-CN" altLang="en-US" dirty="0">
              <a:solidFill>
                <a:srgbClr val="FF3300"/>
              </a:solidFill>
              <a:latin typeface="微软雅黑" panose="020B0503020204020204" pitchFamily="34" charset="-122"/>
              <a:ea typeface="宋体" panose="02010600030101010101" pitchFamily="2" charset="-122"/>
            </a:endParaRPr>
          </a:p>
          <a:p>
            <a:pPr>
              <a:spcBef>
                <a:spcPct val="50000"/>
              </a:spcBef>
            </a:pPr>
            <a:endParaRPr lang="zh-CN" altLang="en-US" dirty="0">
              <a:solidFill>
                <a:srgbClr val="FF3300"/>
              </a:solidFill>
              <a:latin typeface="微软雅黑" panose="020B0503020204020204" pitchFamily="34" charset="-122"/>
              <a:ea typeface="宋体" panose="02010600030101010101" pitchFamily="2" charset="-122"/>
            </a:endParaRPr>
          </a:p>
          <a:p>
            <a:pPr>
              <a:spcBef>
                <a:spcPct val="50000"/>
              </a:spcBef>
            </a:pPr>
            <a:endParaRPr lang="zh-CN" altLang="en-US" dirty="0">
              <a:solidFill>
                <a:srgbClr val="FF3300"/>
              </a:solidFill>
              <a:latin typeface="微软雅黑" panose="020B0503020204020204" pitchFamily="34" charset="-122"/>
              <a:ea typeface="宋体" panose="02010600030101010101" pitchFamily="2" charset="-122"/>
            </a:endParaRPr>
          </a:p>
          <a:p>
            <a:pPr>
              <a:spcBef>
                <a:spcPct val="50000"/>
              </a:spcBef>
            </a:pPr>
            <a:endParaRPr lang="zh-CN" altLang="en-US" dirty="0">
              <a:solidFill>
                <a:srgbClr val="FF3300"/>
              </a:solidFill>
              <a:latin typeface="微软雅黑" panose="020B0503020204020204" pitchFamily="34" charset="-122"/>
              <a:ea typeface="宋体" panose="02010600030101010101" pitchFamily="2" charset="-122"/>
            </a:endParaRPr>
          </a:p>
        </p:txBody>
      </p:sp>
      <p:pic>
        <p:nvPicPr>
          <p:cNvPr id="33798" name="图片 1" descr="[[DB%0%$LDHJ{XWM{VX[%9T"/>
          <p:cNvPicPr>
            <a:picLocks noChangeAspect="1"/>
          </p:cNvPicPr>
          <p:nvPr/>
        </p:nvPicPr>
        <p:blipFill>
          <a:blip r:embed="rId1"/>
          <a:stretch>
            <a:fillRect/>
          </a:stretch>
        </p:blipFill>
        <p:spPr>
          <a:xfrm>
            <a:off x="1331913" y="1484313"/>
            <a:ext cx="6391275" cy="3379787"/>
          </a:xfrm>
          <a:prstGeom prst="rect">
            <a:avLst/>
          </a:prstGeom>
          <a:noFill/>
          <a:ln w="9525">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4818" name="组合 160770"/>
          <p:cNvGrpSpPr/>
          <p:nvPr/>
        </p:nvGrpSpPr>
        <p:grpSpPr>
          <a:xfrm>
            <a:off x="468313" y="476250"/>
            <a:ext cx="935037" cy="865188"/>
            <a:chOff x="0" y="0"/>
            <a:chExt cx="936104" cy="864096"/>
          </a:xfrm>
        </p:grpSpPr>
        <p:sp>
          <p:nvSpPr>
            <p:cNvPr id="160772"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rPr>
                <a:t>2</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60773"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34821" name="文本框 160774"/>
          <p:cNvSpPr txBox="1"/>
          <p:nvPr/>
        </p:nvSpPr>
        <p:spPr>
          <a:xfrm>
            <a:off x="1285875" y="4714875"/>
            <a:ext cx="6624638" cy="2584450"/>
          </a:xfrm>
          <a:prstGeom prst="rect">
            <a:avLst/>
          </a:prstGeom>
          <a:noFill/>
          <a:ln w="9525">
            <a:noFill/>
          </a:ln>
        </p:spPr>
        <p:txBody>
          <a:bodyPr anchor="t" anchorCtr="0">
            <a:spAutoFit/>
          </a:bodyPr>
          <a:p>
            <a:pPr>
              <a:spcBef>
                <a:spcPct val="50000"/>
              </a:spcBef>
            </a:pPr>
            <a:r>
              <a:rPr lang="en-US" altLang="zh-CN" dirty="0">
                <a:latin typeface="微软雅黑" panose="020B0503020204020204" pitchFamily="34" charset="-122"/>
                <a:ea typeface="宋体" panose="02010600030101010101" pitchFamily="2" charset="-122"/>
              </a:rPr>
              <a:t>18</a:t>
            </a:r>
            <a:r>
              <a:rPr lang="zh-CN" altLang="en-US" dirty="0">
                <a:latin typeface="微软雅黑" panose="020B0503020204020204" pitchFamily="34" charset="-122"/>
                <a:ea typeface="宋体" panose="02010600030101010101" pitchFamily="2" charset="-122"/>
              </a:rPr>
              <a:t>、院（系）意见不能只简单填写“同意”、“同意推荐”等字样作为院系意见；签名处必须为院系主管学生工作领导的</a:t>
            </a:r>
            <a:r>
              <a:rPr lang="zh-CN" altLang="en-US" b="1" dirty="0">
                <a:solidFill>
                  <a:srgbClr val="FF0000"/>
                </a:solidFill>
                <a:latin typeface="微软雅黑" panose="020B0503020204020204" pitchFamily="34" charset="-122"/>
                <a:ea typeface="宋体" panose="02010600030101010101" pitchFamily="2" charset="-122"/>
              </a:rPr>
              <a:t>手写签名</a:t>
            </a:r>
            <a:r>
              <a:rPr lang="zh-CN" altLang="en-US" dirty="0">
                <a:latin typeface="微软雅黑" panose="020B0503020204020204" pitchFamily="34" charset="-122"/>
                <a:ea typeface="宋体" panose="02010600030101010101" pitchFamily="2" charset="-122"/>
              </a:rPr>
              <a:t>和院系公章，不能用院系公章代替领导签名。“院（系）公章”处，须加盖院（系）的</a:t>
            </a:r>
            <a:r>
              <a:rPr lang="zh-CN" altLang="en-US" b="1" dirty="0">
                <a:solidFill>
                  <a:srgbClr val="FF0000"/>
                </a:solidFill>
                <a:latin typeface="微软雅黑" panose="020B0503020204020204" pitchFamily="34" charset="-122"/>
                <a:ea typeface="宋体" panose="02010600030101010101" pitchFamily="2" charset="-122"/>
              </a:rPr>
              <a:t>行政印章；</a:t>
            </a:r>
            <a:r>
              <a:rPr lang="zh-CN" altLang="en-US" dirty="0">
                <a:latin typeface="Arial" panose="020B0604020202020204" pitchFamily="34" charset="0"/>
                <a:ea typeface="宋体" panose="02010600030101010101" pitchFamily="2" charset="-122"/>
              </a:rPr>
              <a:t>评价全面、客观、真实，段末须有公示结果描述和表态性语句，如“经公示无异议，同意推荐”等字样。</a:t>
            </a:r>
            <a:endParaRPr lang="zh-CN" altLang="en-US" dirty="0">
              <a:latin typeface="Arial" panose="020B0604020202020204" pitchFamily="34" charset="0"/>
              <a:ea typeface="宋体" panose="02010600030101010101" pitchFamily="2" charset="-122"/>
            </a:endParaRPr>
          </a:p>
          <a:p>
            <a:pPr>
              <a:spcBef>
                <a:spcPct val="50000"/>
              </a:spcBef>
            </a:pPr>
            <a:endParaRPr lang="zh-CN" altLang="en-US" dirty="0">
              <a:latin typeface="微软雅黑" panose="020B0503020204020204" pitchFamily="34" charset="-122"/>
              <a:ea typeface="宋体" panose="02010600030101010101" pitchFamily="2" charset="-122"/>
            </a:endParaRPr>
          </a:p>
          <a:p>
            <a:pPr>
              <a:spcBef>
                <a:spcPct val="50000"/>
              </a:spcBef>
            </a:pPr>
            <a:endParaRPr lang="zh-CN" altLang="en-US" b="1" dirty="0">
              <a:solidFill>
                <a:srgbClr val="FF0000"/>
              </a:solidFill>
              <a:latin typeface="微软雅黑" panose="020B0503020204020204" pitchFamily="34" charset="-122"/>
              <a:ea typeface="宋体" panose="02010600030101010101" pitchFamily="2" charset="-122"/>
            </a:endParaRPr>
          </a:p>
        </p:txBody>
      </p:sp>
      <p:pic>
        <p:nvPicPr>
          <p:cNvPr id="34822" name="图片 1" descr="C5GS3{FFJ478OS9[FH63SS6"/>
          <p:cNvPicPr>
            <a:picLocks noChangeAspect="1"/>
          </p:cNvPicPr>
          <p:nvPr/>
        </p:nvPicPr>
        <p:blipFill>
          <a:blip r:embed="rId1"/>
          <a:stretch>
            <a:fillRect/>
          </a:stretch>
        </p:blipFill>
        <p:spPr>
          <a:xfrm>
            <a:off x="1323975" y="1784350"/>
            <a:ext cx="6343650" cy="2713038"/>
          </a:xfrm>
          <a:prstGeom prst="rect">
            <a:avLst/>
          </a:prstGeom>
          <a:noFill/>
          <a:ln w="9525">
            <a:noFill/>
          </a:ln>
        </p:spPr>
      </p:pic>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5842" name="组合 159746"/>
          <p:cNvGrpSpPr/>
          <p:nvPr/>
        </p:nvGrpSpPr>
        <p:grpSpPr>
          <a:xfrm>
            <a:off x="468313" y="476250"/>
            <a:ext cx="935037" cy="865188"/>
            <a:chOff x="0" y="0"/>
            <a:chExt cx="936104" cy="864096"/>
          </a:xfrm>
        </p:grpSpPr>
        <p:sp>
          <p:nvSpPr>
            <p:cNvPr id="15974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rPr>
                <a:t>2</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59749"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35845" name="文本框 1"/>
          <p:cNvSpPr txBox="1"/>
          <p:nvPr/>
        </p:nvSpPr>
        <p:spPr>
          <a:xfrm>
            <a:off x="917575" y="5311775"/>
            <a:ext cx="6823075" cy="644525"/>
          </a:xfrm>
          <a:prstGeom prst="rect">
            <a:avLst/>
          </a:prstGeom>
          <a:noFill/>
          <a:ln w="9525">
            <a:noFill/>
          </a:ln>
        </p:spPr>
        <p:txBody>
          <a:bodyPr anchor="t" anchorCtr="0">
            <a:spAutoFit/>
          </a:bodyPr>
          <a:p>
            <a:r>
              <a:rPr lang="zh-CN" altLang="en-US" b="1" dirty="0">
                <a:solidFill>
                  <a:srgbClr val="FF0000"/>
                </a:solidFill>
                <a:latin typeface="Arial" panose="020B0604020202020204" pitchFamily="34" charset="0"/>
                <a:ea typeface="宋体" panose="02010600030101010101" pitchFamily="2" charset="-122"/>
              </a:rPr>
              <a:t>公示日期不能是周末，必须是工作日。</a:t>
            </a:r>
            <a:endParaRPr lang="zh-CN" altLang="en-US" b="1" dirty="0">
              <a:solidFill>
                <a:srgbClr val="FF0000"/>
              </a:solidFill>
              <a:latin typeface="Arial" panose="020B0604020202020204" pitchFamily="34" charset="0"/>
              <a:ea typeface="宋体" panose="02010600030101010101" pitchFamily="2" charset="-122"/>
            </a:endParaRPr>
          </a:p>
          <a:p>
            <a:endParaRPr lang="zh-CN" altLang="en-US" dirty="0">
              <a:latin typeface="Arial" panose="020B0604020202020204" pitchFamily="34" charset="0"/>
              <a:ea typeface="宋体" panose="02010600030101010101" pitchFamily="2" charset="-122"/>
            </a:endParaRPr>
          </a:p>
        </p:txBody>
      </p:sp>
      <p:pic>
        <p:nvPicPr>
          <p:cNvPr id="35846" name="图片 1" descr="{CDDO9J6ULEE)_`V%Q}A)O7"/>
          <p:cNvPicPr>
            <a:picLocks noChangeAspect="1"/>
          </p:cNvPicPr>
          <p:nvPr/>
        </p:nvPicPr>
        <p:blipFill>
          <a:blip r:embed="rId1"/>
          <a:stretch>
            <a:fillRect/>
          </a:stretch>
        </p:blipFill>
        <p:spPr>
          <a:xfrm>
            <a:off x="1206500" y="1927225"/>
            <a:ext cx="6400800" cy="2800350"/>
          </a:xfrm>
          <a:prstGeom prst="rect">
            <a:avLst/>
          </a:prstGeom>
          <a:noFill/>
          <a:ln w="9525">
            <a:noFill/>
          </a:ln>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矩形 5"/>
          <p:cNvSpPr/>
          <p:nvPr/>
        </p:nvSpPr>
        <p:spPr>
          <a:xfrm>
            <a:off x="0" y="174625"/>
            <a:ext cx="9144000" cy="576263"/>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国家励志奖学金审批表填写说明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6866" name="组合 163842"/>
          <p:cNvGrpSpPr/>
          <p:nvPr/>
        </p:nvGrpSpPr>
        <p:grpSpPr>
          <a:xfrm>
            <a:off x="468313" y="139700"/>
            <a:ext cx="935037" cy="865188"/>
            <a:chOff x="0" y="-336007"/>
            <a:chExt cx="936104" cy="864109"/>
          </a:xfrm>
        </p:grpSpPr>
        <p:sp>
          <p:nvSpPr>
            <p:cNvPr id="36867" name="矩形 6"/>
            <p:cNvSpPr/>
            <p:nvPr/>
          </p:nvSpPr>
          <p:spPr>
            <a:xfrm>
              <a:off x="0" y="-336007"/>
              <a:ext cx="936104" cy="86379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63845" name="矩形 1"/>
            <p:cNvSpPr/>
            <p:nvPr/>
          </p:nvSpPr>
          <p:spPr>
            <a:xfrm>
              <a:off x="185313" y="-300821"/>
              <a:ext cx="565795" cy="828923"/>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3</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36869" name="文本框 163847"/>
          <p:cNvSpPr txBox="1"/>
          <p:nvPr/>
        </p:nvSpPr>
        <p:spPr>
          <a:xfrm>
            <a:off x="131763" y="4291013"/>
            <a:ext cx="8923337" cy="2461260"/>
          </a:xfrm>
          <a:prstGeom prst="rect">
            <a:avLst/>
          </a:prstGeom>
          <a:noFill/>
          <a:ln w="9525">
            <a:noFill/>
          </a:ln>
        </p:spPr>
        <p:txBody>
          <a:bodyPr wrap="square" anchor="t" anchorCtr="0">
            <a:spAutoFit/>
          </a:bodyPr>
          <a:p>
            <a:pPr>
              <a:spcBef>
                <a:spcPct val="50000"/>
              </a:spcBef>
            </a:pPr>
            <a:r>
              <a:rPr lang="zh-CN" altLang="en-US" sz="1400" dirty="0">
                <a:latin typeface="微软雅黑" panose="020B0503020204020204" pitchFamily="34" charset="-122"/>
                <a:ea typeface="宋体" panose="02010600030101010101" pitchFamily="2" charset="-122"/>
              </a:rPr>
              <a:t>家庭月总收入=家庭人口总数*人均月收入，</a:t>
            </a:r>
            <a:endParaRPr lang="zh-CN" altLang="en-US" sz="1400" dirty="0">
              <a:latin typeface="微软雅黑" panose="020B0503020204020204" pitchFamily="34" charset="-122"/>
              <a:ea typeface="宋体" panose="02010600030101010101" pitchFamily="2" charset="-122"/>
            </a:endParaRPr>
          </a:p>
          <a:p>
            <a:pPr>
              <a:spcBef>
                <a:spcPct val="50000"/>
              </a:spcBef>
            </a:pPr>
            <a:r>
              <a:rPr lang="zh-CN" altLang="en-US" sz="1400" dirty="0">
                <a:latin typeface="微软雅黑" panose="020B0503020204020204" pitchFamily="34" charset="-122"/>
                <a:ea typeface="宋体" panose="02010600030101010101" pitchFamily="2" charset="-122"/>
              </a:rPr>
              <a:t>人均月收入：最好是整数，不要写成333.33元等。</a:t>
            </a:r>
            <a:endParaRPr lang="zh-CN" altLang="en-US" sz="1400" dirty="0">
              <a:latin typeface="微软雅黑" panose="020B0503020204020204" pitchFamily="34" charset="-122"/>
              <a:ea typeface="宋体" panose="02010600030101010101" pitchFamily="2" charset="-122"/>
            </a:endParaRPr>
          </a:p>
          <a:p>
            <a:pPr>
              <a:spcBef>
                <a:spcPct val="50000"/>
              </a:spcBef>
            </a:pPr>
            <a:r>
              <a:rPr lang="zh-CN" altLang="en-US" sz="1400" dirty="0">
                <a:latin typeface="微软雅黑" panose="020B0503020204020204" pitchFamily="34" charset="-122"/>
                <a:ea typeface="宋体" panose="02010600030101010101" pitchFamily="2" charset="-122"/>
              </a:rPr>
              <a:t>国家励志奖学金“家庭人均月收入”参考标准为100元—600元。低于100元，须在“申请理由”中有阐述；高于600元低于1000元的，须在“申请理由”中有家庭成员患重特大疾病、</a:t>
            </a:r>
            <a:r>
              <a:rPr lang="zh-CN" altLang="en-US" sz="1400" dirty="0">
                <a:latin typeface="Arial" panose="020B0604020202020204" pitchFamily="34" charset="0"/>
                <a:ea typeface="宋体" panose="02010600030101010101" pitchFamily="2" charset="-122"/>
              </a:rPr>
              <a:t>因灾、家庭多子女均在非义务教育阶段、学生本人就读艺术、体育类高学费专业等额外加重负担或支出的阐述。</a:t>
            </a:r>
            <a:endParaRPr lang="zh-CN" altLang="en-US" sz="1400" dirty="0">
              <a:latin typeface="微软雅黑" panose="020B0503020204020204" pitchFamily="34" charset="-122"/>
              <a:ea typeface="宋体" panose="02010600030101010101" pitchFamily="2" charset="-122"/>
            </a:endParaRPr>
          </a:p>
          <a:p>
            <a:pPr>
              <a:spcBef>
                <a:spcPct val="50000"/>
              </a:spcBef>
            </a:pPr>
            <a:r>
              <a:rPr lang="zh-CN" altLang="en-US" sz="1400" dirty="0">
                <a:solidFill>
                  <a:srgbClr val="FF0000"/>
                </a:solidFill>
                <a:latin typeface="微软雅黑" panose="020B0503020204020204" pitchFamily="34" charset="-122"/>
                <a:ea typeface="宋体" panose="02010600030101010101" pitchFamily="2" charset="-122"/>
              </a:rPr>
              <a:t>注意事项：</a:t>
            </a:r>
            <a:r>
              <a:rPr lang="en-US" altLang="zh-CN" sz="1400" dirty="0">
                <a:latin typeface="微软雅黑" panose="020B0503020204020204" pitchFamily="34" charset="-122"/>
                <a:ea typeface="宋体" panose="02010600030101010101" pitchFamily="2" charset="-122"/>
              </a:rPr>
              <a:t>1</a:t>
            </a:r>
            <a:r>
              <a:rPr lang="zh-CN" altLang="en-US" sz="1400" dirty="0">
                <a:latin typeface="微软雅黑" panose="020B0503020204020204" pitchFamily="34" charset="-122"/>
                <a:ea typeface="宋体" panose="02010600030101010101" pitchFamily="2" charset="-122"/>
              </a:rPr>
              <a:t>、学生在填写家庭人口数、收入来源和申请理由描述中不一致，审核时老师们要注意，要有逻辑性。</a:t>
            </a:r>
            <a:r>
              <a:rPr lang="en-US" altLang="zh-CN" sz="1400" dirty="0">
                <a:latin typeface="微软雅黑" panose="020B0503020204020204" pitchFamily="34" charset="-122"/>
                <a:ea typeface="宋体" panose="02010600030101010101" pitchFamily="2" charset="-122"/>
              </a:rPr>
              <a:t>2</a:t>
            </a:r>
            <a:r>
              <a:rPr lang="zh-CN" altLang="en-US" sz="1400" dirty="0">
                <a:latin typeface="微软雅黑" panose="020B0503020204020204" pitchFamily="34" charset="-122"/>
                <a:ea typeface="宋体" panose="02010600030101010101" pitchFamily="2" charset="-122"/>
              </a:rPr>
              <a:t>、曾获何种奖励一栏由学生自行填写，但需要注意如果学生成绩或综合考评排名超出</a:t>
            </a:r>
            <a:r>
              <a:rPr lang="en-US" altLang="zh-CN" sz="1400" dirty="0">
                <a:latin typeface="微软雅黑" panose="020B0503020204020204" pitchFamily="34" charset="-122"/>
                <a:ea typeface="宋体" panose="02010600030101010101" pitchFamily="2" charset="-122"/>
              </a:rPr>
              <a:t>10%</a:t>
            </a:r>
            <a:r>
              <a:rPr lang="zh-CN" altLang="en-US" sz="1400" dirty="0">
                <a:latin typeface="微软雅黑" panose="020B0503020204020204" pitchFamily="34" charset="-122"/>
                <a:ea typeface="宋体" panose="02010600030101010101" pitchFamily="2" charset="-122"/>
              </a:rPr>
              <a:t>，需要使用破格条件，那么用于破格的奖项必须填写在表格中，否则在省级评审中会视为不符合参评条件取消资格。</a:t>
            </a:r>
            <a:endParaRPr lang="zh-CN" altLang="en-US" sz="1400" dirty="0">
              <a:latin typeface="微软雅黑" panose="020B0503020204020204" pitchFamily="34" charset="-122"/>
              <a:ea typeface="宋体" panose="02010600030101010101" pitchFamily="2" charset="-122"/>
            </a:endParaRPr>
          </a:p>
          <a:p>
            <a:pPr>
              <a:spcBef>
                <a:spcPct val="50000"/>
              </a:spcBef>
            </a:pPr>
            <a:r>
              <a:rPr lang="zh-CN" altLang="en-US" sz="1400" dirty="0">
                <a:latin typeface="微软雅黑" panose="020B0503020204020204" pitchFamily="34" charset="-122"/>
                <a:ea typeface="宋体" panose="02010600030101010101" pitchFamily="2" charset="-122"/>
              </a:rPr>
              <a:t>    </a:t>
            </a:r>
            <a:r>
              <a:rPr lang="zh-CN" altLang="en-US" sz="1400" dirty="0">
                <a:solidFill>
                  <a:srgbClr val="FF0000"/>
                </a:solidFill>
                <a:latin typeface="微软雅黑" panose="020B0503020204020204" pitchFamily="34" charset="-122"/>
                <a:ea typeface="宋体" panose="02010600030101010101" pitchFamily="2" charset="-122"/>
              </a:rPr>
              <a:t>家庭住址：统一以身份证为准。</a:t>
            </a:r>
            <a:endParaRPr lang="zh-CN" altLang="en-US" sz="1400" dirty="0">
              <a:solidFill>
                <a:srgbClr val="FF0000"/>
              </a:solidFill>
              <a:latin typeface="微软雅黑" panose="020B0503020204020204" pitchFamily="34" charset="-122"/>
              <a:ea typeface="宋体" panose="02010600030101010101" pitchFamily="2" charset="-122"/>
            </a:endParaRPr>
          </a:p>
        </p:txBody>
      </p:sp>
      <p:pic>
        <p:nvPicPr>
          <p:cNvPr id="36870" name="图片 2"/>
          <p:cNvPicPr>
            <a:picLocks noChangeAspect="1"/>
          </p:cNvPicPr>
          <p:nvPr/>
        </p:nvPicPr>
        <p:blipFill>
          <a:blip r:embed="rId1"/>
          <a:stretch>
            <a:fillRect/>
          </a:stretch>
        </p:blipFill>
        <p:spPr>
          <a:xfrm>
            <a:off x="0" y="898525"/>
            <a:ext cx="9144000" cy="3465513"/>
          </a:xfrm>
          <a:prstGeom prst="rect">
            <a:avLst/>
          </a:prstGeom>
          <a:noFill/>
          <a:ln w="9525">
            <a:noFill/>
          </a:ln>
        </p:spPr>
      </p:pic>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国家励志奖学金审批表填写说明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7890" name="组合 159746"/>
          <p:cNvGrpSpPr/>
          <p:nvPr/>
        </p:nvGrpSpPr>
        <p:grpSpPr>
          <a:xfrm>
            <a:off x="468313" y="476250"/>
            <a:ext cx="935037" cy="865188"/>
            <a:chOff x="0" y="0"/>
            <a:chExt cx="936104" cy="864096"/>
          </a:xfrm>
        </p:grpSpPr>
        <p:sp>
          <p:nvSpPr>
            <p:cNvPr id="15974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3</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59749"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37893" name="文本框 99"/>
          <p:cNvSpPr txBox="1"/>
          <p:nvPr/>
        </p:nvSpPr>
        <p:spPr>
          <a:xfrm>
            <a:off x="723900" y="2174875"/>
            <a:ext cx="7508875" cy="3830638"/>
          </a:xfrm>
          <a:prstGeom prst="rect">
            <a:avLst/>
          </a:prstGeom>
          <a:noFill/>
          <a:ln w="9525">
            <a:noFill/>
          </a:ln>
        </p:spPr>
        <p:txBody>
          <a:bodyPr anchor="t" anchorCtr="0">
            <a:spAutoFit/>
          </a:bodyPr>
          <a:p>
            <a:pPr>
              <a:lnSpc>
                <a:spcPct val="150000"/>
              </a:lnSpc>
            </a:pPr>
            <a:r>
              <a:rPr lang="zh-CN" altLang="en-US" dirty="0">
                <a:latin typeface="宋体" panose="02010600030101010101" pitchFamily="2" charset="-122"/>
                <a:ea typeface="宋体" panose="02010600030101010101" pitchFamily="2" charset="-122"/>
              </a:rPr>
              <a:t>国家励志奖学金中</a:t>
            </a:r>
            <a:r>
              <a:rPr lang="en-US" altLang="zh-CN" dirty="0">
                <a:latin typeface="Calibri" panose="020F0502020204030204" pitchFamily="34" charset="0"/>
                <a:ea typeface="宋体" panose="02010600030101010101" pitchFamily="2" charset="-122"/>
              </a:rPr>
              <a:t>“</a:t>
            </a:r>
            <a:r>
              <a:rPr lang="zh-CN" altLang="en-US" dirty="0">
                <a:latin typeface="宋体" panose="02010600030101010101" pitchFamily="2" charset="-122"/>
                <a:ea typeface="宋体" panose="02010600030101010101" pitchFamily="2" charset="-122"/>
              </a:rPr>
              <a:t>申请理由</a:t>
            </a:r>
            <a:r>
              <a:rPr lang="zh-CN" altLang="en-US" dirty="0">
                <a:latin typeface="Calibri" panose="020F0502020204030204" pitchFamily="34" charset="0"/>
                <a:ea typeface="宋体" panose="02010600030101010101" pitchFamily="2" charset="-122"/>
              </a:rPr>
              <a:t>”</a:t>
            </a:r>
            <a:r>
              <a:rPr lang="zh-CN" altLang="en-US" dirty="0">
                <a:latin typeface="宋体" panose="02010600030101010101" pitchFamily="2" charset="-122"/>
                <a:ea typeface="宋体" panose="02010600030101010101" pitchFamily="2" charset="-122"/>
              </a:rPr>
              <a:t>、</a:t>
            </a:r>
            <a:r>
              <a:rPr lang="zh-CN" altLang="en-US" dirty="0">
                <a:latin typeface="Calibri" panose="020F0502020204030204" pitchFamily="34" charset="0"/>
                <a:ea typeface="宋体" panose="02010600030101010101" pitchFamily="2" charset="-122"/>
              </a:rPr>
              <a:t> “</a:t>
            </a:r>
            <a:r>
              <a:rPr lang="zh-CN" altLang="en-US" dirty="0">
                <a:latin typeface="宋体" panose="02010600030101010101" pitchFamily="2" charset="-122"/>
                <a:ea typeface="宋体" panose="02010600030101010101" pitchFamily="2" charset="-122"/>
              </a:rPr>
              <a:t>年级（专业）推荐意见</a:t>
            </a:r>
            <a:r>
              <a:rPr lang="zh-CN" altLang="en-US" dirty="0">
                <a:latin typeface="Calibri" panose="020F0502020204030204" pitchFamily="34" charset="0"/>
                <a:ea typeface="宋体" panose="02010600030101010101" pitchFamily="2" charset="-122"/>
              </a:rPr>
              <a:t>”</a:t>
            </a:r>
            <a:r>
              <a:rPr lang="zh-CN" altLang="en-US" dirty="0">
                <a:latin typeface="宋体" panose="02010600030101010101" pitchFamily="2" charset="-122"/>
                <a:ea typeface="宋体" panose="02010600030101010101" pitchFamily="2" charset="-122"/>
              </a:rPr>
              <a:t>、</a:t>
            </a:r>
            <a:r>
              <a:rPr lang="zh-CN" altLang="en-US" dirty="0">
                <a:latin typeface="Calibri" panose="020F0502020204030204" pitchFamily="34" charset="0"/>
                <a:ea typeface="宋体" panose="02010600030101010101" pitchFamily="2" charset="-122"/>
              </a:rPr>
              <a:t>“</a:t>
            </a:r>
            <a:r>
              <a:rPr lang="zh-CN" altLang="en-US" dirty="0">
                <a:latin typeface="宋体" panose="02010600030101010101" pitchFamily="2" charset="-122"/>
                <a:ea typeface="宋体" panose="02010600030101010101" pitchFamily="2" charset="-122"/>
              </a:rPr>
              <a:t>院（系）意见</a:t>
            </a:r>
            <a:r>
              <a:rPr lang="zh-CN" altLang="en-US" dirty="0">
                <a:latin typeface="Calibri" panose="020F0502020204030204" pitchFamily="34" charset="0"/>
                <a:ea typeface="宋体" panose="02010600030101010101" pitchFamily="2" charset="-122"/>
              </a:rPr>
              <a:t>”</a:t>
            </a:r>
            <a:r>
              <a:rPr lang="zh-CN" altLang="en-US" dirty="0">
                <a:latin typeface="宋体" panose="02010600030101010101" pitchFamily="2" charset="-122"/>
                <a:ea typeface="宋体" panose="02010600030101010101" pitchFamily="2" charset="-122"/>
              </a:rPr>
              <a:t>内容全部均要有</a:t>
            </a:r>
            <a:r>
              <a:rPr lang="zh-CN" altLang="en-US" b="1" dirty="0">
                <a:solidFill>
                  <a:srgbClr val="FF0000"/>
                </a:solidFill>
                <a:latin typeface="宋体" panose="02010600030101010101" pitchFamily="2" charset="-122"/>
                <a:ea typeface="宋体" panose="02010600030101010101" pitchFamily="2" charset="-122"/>
              </a:rPr>
              <a:t>家庭经济困难</a:t>
            </a:r>
            <a:r>
              <a:rPr lang="zh-CN" altLang="en-US" dirty="0">
                <a:latin typeface="宋体" panose="02010600030101010101" pitchFamily="2" charset="-122"/>
                <a:ea typeface="宋体" panose="02010600030101010101" pitchFamily="2" charset="-122"/>
              </a:rPr>
              <a:t>的体现，逻辑清晰，条理分明，无雷同，无错漏字。</a:t>
            </a:r>
            <a:endParaRPr lang="zh-CN" altLang="en-US" dirty="0">
              <a:latin typeface="宋体" panose="02010600030101010101" pitchFamily="2" charset="-122"/>
              <a:ea typeface="宋体" panose="02010600030101010101" pitchFamily="2" charset="-122"/>
            </a:endParaRPr>
          </a:p>
          <a:p>
            <a:pPr>
              <a:lnSpc>
                <a:spcPct val="150000"/>
              </a:lnSpc>
            </a:pPr>
            <a:endParaRPr lang="zh-CN" altLang="en-US" dirty="0">
              <a:latin typeface="宋体" panose="02010600030101010101" pitchFamily="2" charset="-122"/>
              <a:ea typeface="宋体" panose="02010600030101010101" pitchFamily="2" charset="-122"/>
            </a:endParaRPr>
          </a:p>
          <a:p>
            <a:pPr>
              <a:lnSpc>
                <a:spcPct val="150000"/>
              </a:lnSpc>
            </a:pPr>
            <a:r>
              <a:rPr lang="zh-CN" altLang="en-US" dirty="0">
                <a:latin typeface="宋体" panose="02010600030101010101" pitchFamily="2" charset="-122"/>
                <a:ea typeface="宋体" panose="02010600030101010101" pitchFamily="2" charset="-122"/>
              </a:rPr>
              <a:t>《国家励志奖学金申请审批表》按评选范围（或年级，或班级，或专业）</a:t>
            </a:r>
            <a:r>
              <a:rPr lang="zh-CN" altLang="en-US" b="1" dirty="0">
                <a:solidFill>
                  <a:srgbClr val="FF0000"/>
                </a:solidFill>
                <a:latin typeface="宋体" panose="02010600030101010101" pitchFamily="2" charset="-122"/>
                <a:ea typeface="宋体" panose="02010600030101010101" pitchFamily="2" charset="-122"/>
              </a:rPr>
              <a:t>集中排序</a:t>
            </a:r>
            <a:r>
              <a:rPr lang="zh-CN" altLang="en-US" dirty="0">
                <a:latin typeface="宋体" panose="02010600030101010101" pitchFamily="2" charset="-122"/>
                <a:ea typeface="宋体" panose="02010600030101010101" pitchFamily="2" charset="-122"/>
              </a:rPr>
              <a:t>，编号必须编在</a:t>
            </a:r>
            <a:r>
              <a:rPr lang="zh-CN" altLang="en-US" b="1" dirty="0">
                <a:solidFill>
                  <a:srgbClr val="FF0000"/>
                </a:solidFill>
                <a:latin typeface="宋体" panose="02010600030101010101" pitchFamily="2" charset="-122"/>
                <a:ea typeface="宋体" panose="02010600030101010101" pitchFamily="2" charset="-122"/>
              </a:rPr>
              <a:t>右上角</a:t>
            </a:r>
            <a:r>
              <a:rPr lang="zh-CN" altLang="en-US" b="1" dirty="0">
                <a:latin typeface="宋体" panose="02010600030101010101" pitchFamily="2" charset="-122"/>
                <a:ea typeface="宋体" panose="02010600030101010101" pitchFamily="2" charset="-122"/>
              </a:rPr>
              <a:t>（</a:t>
            </a:r>
            <a:r>
              <a:rPr lang="zh-CN" altLang="en-US" b="1" dirty="0">
                <a:solidFill>
                  <a:srgbClr val="FF0000"/>
                </a:solidFill>
                <a:latin typeface="宋体" panose="02010600030101010101" pitchFamily="2" charset="-122"/>
                <a:ea typeface="宋体" panose="02010600030101010101" pitchFamily="2" charset="-122"/>
              </a:rPr>
              <a:t>铅笔编号</a:t>
            </a:r>
            <a:r>
              <a:rPr lang="zh-CN" altLang="en-US" b="1"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。在同一评选范围内的不同学生的学习排名、综合考评排名分母必须相同。</a:t>
            </a:r>
            <a:endParaRPr lang="zh-CN" altLang="en-US" dirty="0">
              <a:latin typeface="宋体" panose="02010600030101010101" pitchFamily="2" charset="-122"/>
              <a:ea typeface="宋体" panose="02010600030101010101" pitchFamily="2" charset="-122"/>
            </a:endParaRPr>
          </a:p>
          <a:p>
            <a:pPr>
              <a:lnSpc>
                <a:spcPct val="150000"/>
              </a:lnSpc>
            </a:pPr>
            <a:endParaRPr lang="zh-CN" altLang="en-US" dirty="0">
              <a:latin typeface="宋体" panose="02010600030101010101" pitchFamily="2" charset="-122"/>
              <a:ea typeface="宋体" panose="02010600030101010101" pitchFamily="2" charset="-122"/>
            </a:endParaRPr>
          </a:p>
          <a:p>
            <a:pPr>
              <a:lnSpc>
                <a:spcPct val="150000"/>
              </a:lnSpc>
            </a:pPr>
            <a:endParaRPr lang="zh-CN" altLang="en-US" dirty="0">
              <a:latin typeface="宋体" panose="02010600030101010101" pitchFamily="2" charset="-122"/>
              <a:ea typeface="宋体" panose="02010600030101010101" pitchFamily="2" charset="-122"/>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国家励志奖学金审批表填写说明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38914" name="组合 163842"/>
          <p:cNvGrpSpPr/>
          <p:nvPr/>
        </p:nvGrpSpPr>
        <p:grpSpPr>
          <a:xfrm>
            <a:off x="468313" y="476250"/>
            <a:ext cx="935037" cy="865188"/>
            <a:chOff x="0" y="0"/>
            <a:chExt cx="936104" cy="863793"/>
          </a:xfrm>
        </p:grpSpPr>
        <p:sp>
          <p:nvSpPr>
            <p:cNvPr id="38915" name="矩形 6"/>
            <p:cNvSpPr/>
            <p:nvPr/>
          </p:nvSpPr>
          <p:spPr>
            <a:xfrm>
              <a:off x="0" y="0"/>
              <a:ext cx="936104" cy="86379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63845" name="矩形 1"/>
            <p:cNvSpPr/>
            <p:nvPr/>
          </p:nvSpPr>
          <p:spPr>
            <a:xfrm>
              <a:off x="185949" y="33284"/>
              <a:ext cx="565795" cy="828923"/>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3</a:t>
              </a:r>
              <a:endParaRPr kumimoji="0" lang="en-US" altLang="zh-CN" sz="48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38917" name="文本框 163847"/>
          <p:cNvSpPr txBox="1"/>
          <p:nvPr/>
        </p:nvSpPr>
        <p:spPr>
          <a:xfrm>
            <a:off x="654050" y="2098675"/>
            <a:ext cx="7991475" cy="4492625"/>
          </a:xfrm>
          <a:prstGeom prst="rect">
            <a:avLst/>
          </a:prstGeom>
          <a:noFill/>
          <a:ln w="9525">
            <a:noFill/>
          </a:ln>
        </p:spPr>
        <p:txBody>
          <a:bodyPr anchor="t" anchorCtr="0">
            <a:spAutoFit/>
          </a:bodyPr>
          <a:p>
            <a:pPr>
              <a:spcBef>
                <a:spcPct val="50000"/>
              </a:spcBef>
            </a:pPr>
            <a:r>
              <a:rPr lang="en-US" altLang="zh-CN" sz="2800" dirty="0">
                <a:solidFill>
                  <a:srgbClr val="FF0000"/>
                </a:solidFill>
                <a:latin typeface="微软雅黑" panose="020B0503020204020204" pitchFamily="34" charset="-122"/>
                <a:ea typeface="宋体" panose="02010600030101010101" pitchFamily="2" charset="-122"/>
              </a:rPr>
              <a:t> </a:t>
            </a:r>
            <a:r>
              <a:rPr lang="zh-CN" altLang="en-US" sz="2800" b="1" dirty="0">
                <a:solidFill>
                  <a:srgbClr val="FF0000"/>
                </a:solidFill>
                <a:latin typeface="微软雅黑" panose="020B0503020204020204" pitchFamily="34" charset="-122"/>
                <a:ea typeface="宋体" panose="02010600030101010101" pitchFamily="2" charset="-122"/>
              </a:rPr>
              <a:t>特别注意</a:t>
            </a:r>
            <a:r>
              <a:rPr lang="zh-CN" altLang="en-US" sz="2800" dirty="0">
                <a:solidFill>
                  <a:srgbClr val="FF0000"/>
                </a:solidFill>
                <a:latin typeface="微软雅黑" panose="020B0503020204020204" pitchFamily="34" charset="-122"/>
                <a:ea typeface="宋体" panose="02010600030101010101" pitchFamily="2" charset="-122"/>
              </a:rPr>
              <a:t>：</a:t>
            </a:r>
            <a:endParaRPr lang="zh-CN" altLang="en-US" sz="2800" dirty="0">
              <a:solidFill>
                <a:srgbClr val="FF0000"/>
              </a:solidFill>
              <a:latin typeface="微软雅黑" panose="020B0503020204020204" pitchFamily="34" charset="-122"/>
              <a:ea typeface="宋体" panose="02010600030101010101" pitchFamily="2" charset="-122"/>
            </a:endParaRPr>
          </a:p>
          <a:p>
            <a:pPr>
              <a:spcBef>
                <a:spcPct val="50000"/>
              </a:spcBef>
            </a:pPr>
            <a:r>
              <a:rPr lang="zh-CN" altLang="en-US" sz="2800" dirty="0">
                <a:latin typeface="微软雅黑" panose="020B0503020204020204" pitchFamily="34" charset="-122"/>
                <a:ea typeface="宋体" panose="02010600030101010101" pitchFamily="2" charset="-122"/>
              </a:rPr>
              <a:t>       </a:t>
            </a:r>
            <a:r>
              <a:rPr lang="zh-CN" altLang="en-US" sz="2400" dirty="0">
                <a:latin typeface="微软雅黑" panose="020B0503020204020204" pitchFamily="34" charset="-122"/>
                <a:ea typeface="宋体" panose="02010600030101010101" pitchFamily="2" charset="-122"/>
              </a:rPr>
              <a:t>家庭经济困难学生身份：</a:t>
            </a:r>
            <a:r>
              <a:rPr lang="en-US" altLang="zh-CN" sz="2400" dirty="0">
                <a:solidFill>
                  <a:srgbClr val="FF0000"/>
                </a:solidFill>
                <a:latin typeface="微软雅黑" panose="020B0503020204020204" pitchFamily="34" charset="-122"/>
                <a:ea typeface="宋体" panose="02010600030101010101" pitchFamily="2" charset="-122"/>
              </a:rPr>
              <a:t>1</a:t>
            </a:r>
            <a:r>
              <a:rPr lang="zh-CN" altLang="en-US" sz="2400" dirty="0">
                <a:solidFill>
                  <a:srgbClr val="FF0000"/>
                </a:solidFill>
                <a:latin typeface="微软雅黑" panose="020B0503020204020204" pitchFamily="34" charset="-122"/>
                <a:ea typeface="宋体" panose="02010600030101010101" pitchFamily="2" charset="-122"/>
              </a:rPr>
              <a:t>、必须是20</a:t>
            </a:r>
            <a:r>
              <a:rPr lang="en-US" altLang="zh-CN" sz="2400" dirty="0">
                <a:solidFill>
                  <a:srgbClr val="FF0000"/>
                </a:solidFill>
                <a:latin typeface="微软雅黑" panose="020B0503020204020204" pitchFamily="34" charset="-122"/>
                <a:ea typeface="宋体" panose="02010600030101010101" pitchFamily="2" charset="-122"/>
              </a:rPr>
              <a:t>22</a:t>
            </a:r>
            <a:r>
              <a:rPr lang="zh-CN" altLang="en-US" sz="2400" dirty="0">
                <a:solidFill>
                  <a:srgbClr val="FF0000"/>
                </a:solidFill>
                <a:latin typeface="微软雅黑" panose="020B0503020204020204" pitchFamily="34" charset="-122"/>
                <a:ea typeface="宋体" panose="02010600030101010101" pitchFamily="2" charset="-122"/>
              </a:rPr>
              <a:t>-202</a:t>
            </a:r>
            <a:r>
              <a:rPr lang="en-US" altLang="zh-CN" sz="2400" dirty="0">
                <a:solidFill>
                  <a:srgbClr val="FF0000"/>
                </a:solidFill>
                <a:latin typeface="微软雅黑" panose="020B0503020204020204" pitchFamily="34" charset="-122"/>
                <a:ea typeface="宋体" panose="02010600030101010101" pitchFamily="2" charset="-122"/>
              </a:rPr>
              <a:t>3</a:t>
            </a:r>
            <a:r>
              <a:rPr lang="zh-CN" altLang="en-US" sz="2400" dirty="0">
                <a:solidFill>
                  <a:srgbClr val="FF0000"/>
                </a:solidFill>
                <a:latin typeface="微软雅黑" panose="020B0503020204020204" pitchFamily="34" charset="-122"/>
                <a:ea typeface="宋体" panose="02010600030101010101" pitchFamily="2" charset="-122"/>
              </a:rPr>
              <a:t>学年经过学院家庭经济困难贫困生认定的，在四川省资助管理系统中家庭经济困难学生管理项目里的入库学生。</a:t>
            </a:r>
            <a:r>
              <a:rPr lang="en-US" altLang="zh-CN" sz="2400" dirty="0">
                <a:solidFill>
                  <a:srgbClr val="FF0000"/>
                </a:solidFill>
                <a:latin typeface="微软雅黑" panose="020B0503020204020204" pitchFamily="34" charset="-122"/>
                <a:ea typeface="宋体" panose="02010600030101010101" pitchFamily="2" charset="-122"/>
              </a:rPr>
              <a:t>2</a:t>
            </a:r>
            <a:r>
              <a:rPr lang="zh-CN" altLang="en-US" sz="2400" dirty="0">
                <a:solidFill>
                  <a:srgbClr val="FF0000"/>
                </a:solidFill>
                <a:latin typeface="微软雅黑" panose="020B0503020204020204" pitchFamily="34" charset="-122"/>
                <a:ea typeface="宋体" panose="02010600030101010101" pitchFamily="2" charset="-122"/>
              </a:rPr>
              <a:t>、国家励志奖学金申请表里家庭经济情况是从省资助系统里家庭经济困难库里直接带入的，因此学生在系统里进行家庭经济困难认定申请时，老师们必须要告知学生严格按国励、国助家庭经济情况要求来填写，并认真审核学生系统上已填写的家庭经济困难情况（</a:t>
            </a:r>
            <a:r>
              <a:rPr lang="zh-CN" altLang="en-US" sz="2400" dirty="0">
                <a:latin typeface="微软雅黑" panose="020B0503020204020204" pitchFamily="34" charset="-122"/>
                <a:ea typeface="宋体" panose="02010600030101010101" pitchFamily="2" charset="-122"/>
              </a:rPr>
              <a:t>家庭人口数、收入来源、人均月收入）</a:t>
            </a:r>
            <a:r>
              <a:rPr lang="zh-CN" altLang="en-US" sz="2400" dirty="0">
                <a:solidFill>
                  <a:srgbClr val="FF0000"/>
                </a:solidFill>
                <a:latin typeface="微软雅黑" panose="020B0503020204020204" pitchFamily="34" charset="-122"/>
                <a:ea typeface="宋体" panose="02010600030101010101" pitchFamily="2" charset="-122"/>
              </a:rPr>
              <a:t>是否符合要求，否则国励、国助系统数据更改困难。</a:t>
            </a:r>
            <a:endParaRPr lang="zh-CN" altLang="en-US" sz="2400" dirty="0">
              <a:solidFill>
                <a:srgbClr val="FF0000"/>
              </a:solidFill>
              <a:latin typeface="微软雅黑" panose="020B0503020204020204" pitchFamily="34" charset="-122"/>
              <a:ea typeface="宋体" panose="02010600030101010101" pitchFamily="2" charset="-122"/>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61" name="组合 159746"/>
          <p:cNvGrpSpPr/>
          <p:nvPr/>
        </p:nvGrpSpPr>
        <p:grpSpPr>
          <a:xfrm>
            <a:off x="684213" y="1989138"/>
            <a:ext cx="935037" cy="823912"/>
            <a:chOff x="-13133" y="33296"/>
            <a:chExt cx="936104" cy="822872"/>
          </a:xfrm>
        </p:grpSpPr>
        <p:sp>
          <p:nvSpPr>
            <p:cNvPr id="5" name="矩形 6"/>
            <p:cNvSpPr/>
            <p:nvPr/>
          </p:nvSpPr>
          <p:spPr>
            <a:xfrm>
              <a:off x="-13133" y="33296"/>
              <a:ext cx="936104" cy="653597"/>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smtClean="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4</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6"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pic>
        <p:nvPicPr>
          <p:cNvPr id="40964" name="Picture 4"/>
          <p:cNvPicPr>
            <a:picLocks noChangeAspect="1"/>
          </p:cNvPicPr>
          <p:nvPr/>
        </p:nvPicPr>
        <p:blipFill>
          <a:blip r:embed="rId1"/>
          <a:stretch>
            <a:fillRect/>
          </a:stretch>
        </p:blipFill>
        <p:spPr>
          <a:xfrm>
            <a:off x="0" y="1347788"/>
            <a:ext cx="9036050" cy="5310187"/>
          </a:xfrm>
          <a:prstGeom prst="rect">
            <a:avLst/>
          </a:prstGeom>
          <a:noFill/>
          <a:ln w="9525">
            <a:noFill/>
          </a:ln>
        </p:spPr>
      </p:pic>
      <p:pic>
        <p:nvPicPr>
          <p:cNvPr id="40965" name="Picture 6"/>
          <p:cNvPicPr>
            <a:picLocks noChangeAspect="1"/>
          </p:cNvPicPr>
          <p:nvPr/>
        </p:nvPicPr>
        <p:blipFill>
          <a:blip r:embed="rId2"/>
          <a:stretch>
            <a:fillRect/>
          </a:stretch>
        </p:blipFill>
        <p:spPr>
          <a:xfrm>
            <a:off x="-92075" y="252413"/>
            <a:ext cx="9328150" cy="858837"/>
          </a:xfrm>
          <a:prstGeom prst="rect">
            <a:avLst/>
          </a:prstGeom>
          <a:noFill/>
          <a:ln w="9525">
            <a:noFill/>
          </a:ln>
        </p:spPr>
      </p:pic>
      <p:pic>
        <p:nvPicPr>
          <p:cNvPr id="40966" name="Picture 8"/>
          <p:cNvPicPr>
            <a:picLocks noChangeAspect="1"/>
          </p:cNvPicPr>
          <p:nvPr/>
        </p:nvPicPr>
        <p:blipFill>
          <a:blip r:embed="rId3"/>
          <a:stretch>
            <a:fillRect/>
          </a:stretch>
        </p:blipFill>
        <p:spPr>
          <a:xfrm>
            <a:off x="323850" y="115888"/>
            <a:ext cx="1079500" cy="1231900"/>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文本框 1"/>
          <p:cNvSpPr txBox="1"/>
          <p:nvPr/>
        </p:nvSpPr>
        <p:spPr>
          <a:xfrm>
            <a:off x="468313" y="942975"/>
            <a:ext cx="8351837" cy="1814830"/>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国家奖助学金审批表申请理由、推荐理由等时间填写要求见《国家奖助学金审批表填表时间及校级表彰奖项认定时间》（</a:t>
            </a:r>
            <a:r>
              <a:rPr lang="zh-CN" altLang="en-US" sz="2800" dirty="0">
                <a:sym typeface="+mn-ea"/>
              </a:rPr>
              <a:t>附件10 </a:t>
            </a:r>
            <a:r>
              <a:rPr lang="zh-CN" altLang="en-US" sz="2800" dirty="0">
                <a:latin typeface="Arial" panose="020B0604020202020204" pitchFamily="34" charset="0"/>
                <a:ea typeface="宋体" panose="02010600030101010101" pitchFamily="2" charset="-122"/>
              </a:rPr>
              <a:t>）。</a:t>
            </a:r>
            <a:endParaRPr lang="zh-CN" altLang="en-US" sz="2800" dirty="0">
              <a:latin typeface="Arial" panose="020B0604020202020204" pitchFamily="34" charset="0"/>
              <a:ea typeface="宋体" panose="02010600030101010101" pitchFamily="2" charset="-122"/>
            </a:endParaRPr>
          </a:p>
          <a:p>
            <a:endParaRPr lang="zh-CN" altLang="en-US" sz="2800" dirty="0">
              <a:latin typeface="Arial" panose="020B0604020202020204" pitchFamily="34" charset="0"/>
              <a:ea typeface="宋体" panose="02010600030101010101" pitchFamily="2" charset="-122"/>
            </a:endParaRPr>
          </a:p>
        </p:txBody>
      </p:sp>
      <p:sp>
        <p:nvSpPr>
          <p:cNvPr id="41986" name="矩形 5"/>
          <p:cNvSpPr/>
          <p:nvPr/>
        </p:nvSpPr>
        <p:spPr>
          <a:xfrm>
            <a:off x="0" y="222250"/>
            <a:ext cx="9144000" cy="576263"/>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国家奖助学金审批表填写说明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41987" name="组合 159746"/>
          <p:cNvGrpSpPr/>
          <p:nvPr/>
        </p:nvGrpSpPr>
        <p:grpSpPr>
          <a:xfrm>
            <a:off x="468313" y="77788"/>
            <a:ext cx="935037" cy="865187"/>
            <a:chOff x="0" y="0"/>
            <a:chExt cx="936104" cy="864096"/>
          </a:xfrm>
        </p:grpSpPr>
        <p:sp>
          <p:nvSpPr>
            <p:cNvPr id="15974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3</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59749"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0482" name="组合 162818"/>
          <p:cNvGrpSpPr/>
          <p:nvPr/>
        </p:nvGrpSpPr>
        <p:grpSpPr>
          <a:xfrm>
            <a:off x="500063" y="428625"/>
            <a:ext cx="935037" cy="911225"/>
            <a:chOff x="31757" y="-47586"/>
            <a:chExt cx="936104" cy="910830"/>
          </a:xfrm>
        </p:grpSpPr>
        <p:sp>
          <p:nvSpPr>
            <p:cNvPr id="20483" name="矩形 6"/>
            <p:cNvSpPr/>
            <p:nvPr/>
          </p:nvSpPr>
          <p:spPr>
            <a:xfrm>
              <a:off x="31757" y="-47586"/>
              <a:ext cx="936104" cy="86481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62821" name="矩形 1"/>
            <p:cNvSpPr/>
            <p:nvPr/>
          </p:nvSpPr>
          <p:spPr>
            <a:xfrm>
              <a:off x="185920" y="33342"/>
              <a:ext cx="561027" cy="829902"/>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20485" name="文本框 162824"/>
          <p:cNvSpPr txBox="1"/>
          <p:nvPr/>
        </p:nvSpPr>
        <p:spPr>
          <a:xfrm>
            <a:off x="1071563" y="1500188"/>
            <a:ext cx="7416800" cy="3876675"/>
          </a:xfrm>
          <a:prstGeom prst="rect">
            <a:avLst/>
          </a:prstGeom>
          <a:noFill/>
          <a:ln w="9525">
            <a:noFill/>
          </a:ln>
        </p:spPr>
        <p:txBody>
          <a:bodyPr anchor="t" anchorCtr="0">
            <a:spAutoFit/>
          </a:bodyPr>
          <a:p>
            <a:endParaRPr lang="zh-CN" altLang="en-US" dirty="0">
              <a:latin typeface="微软雅黑" panose="020B0503020204020204" pitchFamily="34" charset="-122"/>
              <a:ea typeface="宋体" panose="02010600030101010101" pitchFamily="2" charset="-122"/>
            </a:endParaRPr>
          </a:p>
          <a:p>
            <a:endParaRPr lang="en-US" altLang="zh-CN" dirty="0">
              <a:latin typeface="微软雅黑" panose="020B0503020204020204" pitchFamily="34" charset="-122"/>
              <a:ea typeface="宋体" panose="02010600030101010101" pitchFamily="2" charset="-122"/>
            </a:endParaRPr>
          </a:p>
          <a:p>
            <a:endParaRPr lang="en-US" altLang="zh-CN" dirty="0">
              <a:latin typeface="微软雅黑" panose="020B0503020204020204" pitchFamily="34" charset="-122"/>
              <a:ea typeface="宋体" panose="02010600030101010101" pitchFamily="2" charset="-122"/>
            </a:endParaRPr>
          </a:p>
          <a:p>
            <a:r>
              <a:rPr lang="en-US" altLang="zh-CN" sz="2400" dirty="0">
                <a:latin typeface="微软雅黑" panose="020B0503020204020204" pitchFamily="34" charset="-122"/>
                <a:ea typeface="宋体" panose="02010600030101010101" pitchFamily="2" charset="-122"/>
              </a:rPr>
              <a:t>1</a:t>
            </a:r>
            <a:r>
              <a:rPr lang="zh-CN" altLang="en-US" sz="2400" dirty="0">
                <a:latin typeface="微软雅黑" panose="020B0503020204020204" pitchFamily="34" charset="-122"/>
                <a:ea typeface="宋体" panose="02010600030101010101" pitchFamily="2" charset="-122"/>
              </a:rPr>
              <a:t>、表格为一页，正反面印制并填写，不得随意增加页数，只能是表格原件，不得使用复印件。</a:t>
            </a:r>
            <a:endParaRPr lang="zh-CN" altLang="en-US" sz="2400" dirty="0">
              <a:latin typeface="微软雅黑" panose="020B0503020204020204" pitchFamily="34" charset="-122"/>
              <a:ea typeface="宋体" panose="02010600030101010101" pitchFamily="2" charset="-122"/>
            </a:endParaRPr>
          </a:p>
          <a:p>
            <a:endParaRPr lang="zh-CN" altLang="en-US" sz="2400" dirty="0">
              <a:latin typeface="微软雅黑" panose="020B0503020204020204" pitchFamily="34" charset="-122"/>
              <a:ea typeface="宋体" panose="02010600030101010101" pitchFamily="2" charset="-122"/>
            </a:endParaRPr>
          </a:p>
          <a:p>
            <a:r>
              <a:rPr lang="en-US" altLang="zh-CN" sz="2400" dirty="0">
                <a:latin typeface="微软雅黑" panose="020B0503020204020204" pitchFamily="34" charset="-122"/>
                <a:ea typeface="宋体" panose="02010600030101010101" pitchFamily="2" charset="-122"/>
              </a:rPr>
              <a:t>2</a:t>
            </a:r>
            <a:r>
              <a:rPr lang="zh-CN" altLang="en-US" sz="2400" dirty="0">
                <a:latin typeface="微软雅黑" panose="020B0503020204020204" pitchFamily="34" charset="-122"/>
                <a:ea typeface="宋体" panose="02010600030101010101" pitchFamily="2" charset="-122"/>
              </a:rPr>
              <a:t>、表格填写应当字迹清晰、信息完整，不得涂改数据或出现空白项；如无相关信息，请填写“无”。</a:t>
            </a:r>
            <a:endParaRPr lang="zh-CN" altLang="en-US" sz="2400" dirty="0">
              <a:latin typeface="微软雅黑" panose="020B0503020204020204" pitchFamily="34" charset="-122"/>
              <a:ea typeface="宋体" panose="02010600030101010101" pitchFamily="2" charset="-122"/>
            </a:endParaRPr>
          </a:p>
          <a:p>
            <a:endParaRPr lang="zh-CN" altLang="en-US" sz="2400" dirty="0">
              <a:latin typeface="微软雅黑" panose="020B0503020204020204" pitchFamily="34" charset="-122"/>
              <a:ea typeface="宋体" panose="02010600030101010101" pitchFamily="2" charset="-122"/>
            </a:endParaRPr>
          </a:p>
          <a:p>
            <a:r>
              <a:rPr lang="en-US" altLang="zh-CN" sz="2400" dirty="0">
                <a:latin typeface="微软雅黑" panose="020B0503020204020204" pitchFamily="34" charset="-122"/>
                <a:ea typeface="宋体" panose="02010600030101010101" pitchFamily="2" charset="-122"/>
              </a:rPr>
              <a:t>3</a:t>
            </a:r>
            <a:r>
              <a:rPr lang="zh-CN" altLang="en-US" sz="2400" dirty="0">
                <a:latin typeface="微软雅黑" panose="020B0503020204020204" pitchFamily="34" charset="-122"/>
                <a:ea typeface="宋体" panose="02010600030101010101" pitchFamily="2" charset="-122"/>
              </a:rPr>
              <a:t>、表格中各项内容须打印，但所有签名处必须由相关人员</a:t>
            </a:r>
            <a:r>
              <a:rPr lang="zh-CN" altLang="en-US" sz="2400" b="1" dirty="0">
                <a:solidFill>
                  <a:srgbClr val="FF0000"/>
                </a:solidFill>
                <a:latin typeface="微软雅黑" panose="020B0503020204020204" pitchFamily="34" charset="-122"/>
                <a:ea typeface="宋体" panose="02010600030101010101" pitchFamily="2" charset="-122"/>
              </a:rPr>
              <a:t>手写签名</a:t>
            </a:r>
            <a:r>
              <a:rPr lang="zh-CN" altLang="en-US" sz="2400" dirty="0">
                <a:latin typeface="微软雅黑" panose="020B0503020204020204" pitchFamily="34" charset="-122"/>
                <a:ea typeface="宋体" panose="02010600030101010101" pitchFamily="2" charset="-122"/>
              </a:rPr>
              <a:t>，不得使用签名章代替。</a:t>
            </a:r>
            <a:endParaRPr lang="zh-CN" altLang="en-US" sz="2400" dirty="0">
              <a:latin typeface="微软雅黑" panose="020B0503020204020204" pitchFamily="34" charset="-122"/>
              <a:ea typeface="宋体" panose="02010600030101010101" pitchFamily="2" charset="-122"/>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文本框 2"/>
          <p:cNvSpPr txBox="1"/>
          <p:nvPr/>
        </p:nvSpPr>
        <p:spPr>
          <a:xfrm>
            <a:off x="819150" y="1027430"/>
            <a:ext cx="7927975" cy="922020"/>
          </a:xfrm>
          <a:prstGeom prst="rect">
            <a:avLst/>
          </a:prstGeom>
          <a:noFill/>
          <a:ln w="9525">
            <a:noFill/>
          </a:ln>
        </p:spPr>
        <p:txBody>
          <a:bodyPr wrap="square" anchor="t" anchorCtr="0">
            <a:spAutoFit/>
          </a:bodyPr>
          <a:p>
            <a:r>
              <a:rPr lang="zh-CN" altLang="en-US" dirty="0">
                <a:latin typeface="Arial" panose="020B0604020202020204" pitchFamily="34" charset="0"/>
                <a:ea typeface="宋体" panose="02010600030101010101" pitchFamily="2" charset="-122"/>
              </a:rPr>
              <a:t>关于校级表彰奖励的往年时间日期填写：</a:t>
            </a:r>
            <a:endParaRPr lang="zh-CN" altLang="en-US" dirty="0">
              <a:latin typeface="Arial" panose="020B0604020202020204" pitchFamily="34" charset="0"/>
              <a:ea typeface="宋体" panose="02010600030101010101" pitchFamily="2" charset="-122"/>
            </a:endParaRPr>
          </a:p>
          <a:p>
            <a:endParaRPr lang="zh-CN" altLang="en-US" dirty="0">
              <a:latin typeface="Arial" panose="020B0604020202020204" pitchFamily="34" charset="0"/>
              <a:ea typeface="宋体" panose="02010600030101010101" pitchFamily="2" charset="-122"/>
            </a:endParaRPr>
          </a:p>
          <a:p>
            <a:r>
              <a:rPr lang="zh-CN" dirty="0">
                <a:latin typeface="Arial" panose="020B0604020202020204" pitchFamily="34" charset="0"/>
                <a:ea typeface="宋体" panose="02010600030101010101" pitchFamily="2" charset="-122"/>
                <a:sym typeface="宋体" panose="02010600030101010101" pitchFamily="2" charset="-122"/>
              </a:rPr>
              <a:t>见</a:t>
            </a:r>
            <a:r>
              <a:rPr dirty="0">
                <a:latin typeface="Arial" panose="020B0604020202020204" pitchFamily="34" charset="0"/>
                <a:ea typeface="宋体" panose="02010600030101010101" pitchFamily="2" charset="-122"/>
                <a:sym typeface="宋体" panose="02010600030101010101" pitchFamily="2" charset="-122"/>
              </a:rPr>
              <a:t>《国家奖助学金审批表填表时间及校级表彰奖项认定时间》（附件10 ）</a:t>
            </a:r>
            <a:endParaRPr dirty="0">
              <a:latin typeface="Arial" panose="020B0604020202020204" pitchFamily="34" charset="0"/>
              <a:ea typeface="宋体" panose="02010600030101010101" pitchFamily="2" charset="-122"/>
              <a:sym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1506" name="组合 151554"/>
          <p:cNvGrpSpPr/>
          <p:nvPr/>
        </p:nvGrpSpPr>
        <p:grpSpPr>
          <a:xfrm>
            <a:off x="468313" y="476250"/>
            <a:ext cx="935037" cy="865188"/>
            <a:chOff x="0" y="0"/>
            <a:chExt cx="936104" cy="864096"/>
          </a:xfrm>
        </p:grpSpPr>
        <p:sp>
          <p:nvSpPr>
            <p:cNvPr id="21507"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51557" name="矩形 1"/>
            <p:cNvSpPr/>
            <p:nvPr/>
          </p:nvSpPr>
          <p:spPr>
            <a:xfrm>
              <a:off x="185949" y="33296"/>
              <a:ext cx="565795" cy="829214"/>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21509" name="文本框 151557"/>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p:txBody>
      </p:sp>
      <p:sp>
        <p:nvSpPr>
          <p:cNvPr id="21510" name="文本框 151559"/>
          <p:cNvSpPr txBox="1"/>
          <p:nvPr/>
        </p:nvSpPr>
        <p:spPr>
          <a:xfrm>
            <a:off x="714375" y="1928813"/>
            <a:ext cx="7848600" cy="1614805"/>
          </a:xfrm>
          <a:prstGeom prst="rect">
            <a:avLst/>
          </a:prstGeom>
          <a:noFill/>
          <a:ln w="9525">
            <a:noFill/>
          </a:ln>
        </p:spPr>
        <p:txBody>
          <a:bodyPr anchor="t" anchorCtr="0">
            <a:spAutoFit/>
          </a:bodyPr>
          <a:p>
            <a:pPr>
              <a:spcBef>
                <a:spcPct val="50000"/>
              </a:spcBef>
            </a:pPr>
            <a:r>
              <a:rPr lang="en-US" altLang="zh-CN" dirty="0">
                <a:latin typeface="微软雅黑" panose="020B0503020204020204" pitchFamily="34" charset="-122"/>
                <a:ea typeface="宋体" panose="02010600030101010101" pitchFamily="2" charset="-122"/>
              </a:rPr>
              <a:t>4</a:t>
            </a:r>
            <a:r>
              <a:rPr lang="zh-CN" altLang="en-US" dirty="0">
                <a:latin typeface="微软雅黑" panose="020B0503020204020204" pitchFamily="34" charset="-122"/>
                <a:ea typeface="宋体" panose="02010600030101010101" pitchFamily="2" charset="-122"/>
              </a:rPr>
              <a:t>、评审年度：</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国家奖学金和国家励志奖学金：</a:t>
            </a:r>
            <a:r>
              <a:rPr lang="en-US" altLang="zh-CN" dirty="0">
                <a:latin typeface="微软雅黑" panose="020B0503020204020204" pitchFamily="34" charset="-122"/>
                <a:ea typeface="宋体" panose="02010600030101010101" pitchFamily="2" charset="-122"/>
              </a:rPr>
              <a:t>2022-2023</a:t>
            </a:r>
            <a:r>
              <a:rPr lang="zh-CN" altLang="en-US" dirty="0">
                <a:latin typeface="微软雅黑" panose="020B0503020204020204" pitchFamily="34" charset="-122"/>
                <a:ea typeface="宋体" panose="02010600030101010101" pitchFamily="2" charset="-122"/>
              </a:rPr>
              <a:t>学年</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国家助学金：</a:t>
            </a:r>
            <a:r>
              <a:rPr lang="en-US" altLang="zh-CN" dirty="0">
                <a:latin typeface="微软雅黑" panose="020B0503020204020204" pitchFamily="34" charset="-122"/>
                <a:ea typeface="宋体" panose="02010600030101010101" pitchFamily="2" charset="-122"/>
              </a:rPr>
              <a:t>2023-2024</a:t>
            </a:r>
            <a:r>
              <a:rPr lang="zh-CN" altLang="en-US" dirty="0">
                <a:latin typeface="微软雅黑" panose="020B0503020204020204" pitchFamily="34" charset="-122"/>
                <a:ea typeface="宋体" panose="02010600030101010101" pitchFamily="2" charset="-122"/>
              </a:rPr>
              <a:t>学年</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院系：填写全称。不能写成化工学院等简写。</a:t>
            </a:r>
            <a:endParaRPr lang="zh-CN" altLang="en-US" dirty="0">
              <a:solidFill>
                <a:srgbClr val="FF0000"/>
              </a:solidFill>
              <a:latin typeface="微软雅黑" panose="020B0503020204020204" pitchFamily="34" charset="-122"/>
              <a:ea typeface="宋体" panose="02010600030101010101" pitchFamily="2" charset="-122"/>
            </a:endParaRPr>
          </a:p>
        </p:txBody>
      </p:sp>
      <p:sp>
        <p:nvSpPr>
          <p:cNvPr id="2" name="文本框 1"/>
          <p:cNvSpPr txBox="1"/>
          <p:nvPr/>
        </p:nvSpPr>
        <p:spPr>
          <a:xfrm>
            <a:off x="279400" y="4318000"/>
            <a:ext cx="8662670" cy="1694815"/>
          </a:xfrm>
          <a:prstGeom prst="rect">
            <a:avLst/>
          </a:prstGeom>
          <a:noFill/>
        </p:spPr>
        <p:txBody>
          <a:bodyPr wrap="square" rtlCol="0">
            <a:noAutofit/>
          </a:bodyPr>
          <a:p>
            <a:pPr algn="ctr"/>
            <a:r>
              <a:rPr lang="zh-CN" altLang="en-US" sz="3200"/>
              <a:t>2022-2023学年国家奖学金申请审批表</a:t>
            </a:r>
            <a:endParaRPr lang="zh-CN" altLang="en-US" sz="3200"/>
          </a:p>
          <a:p>
            <a:pPr algn="ctr"/>
            <a:endParaRPr lang="zh-CN" altLang="en-US" sz="3200"/>
          </a:p>
          <a:p>
            <a:r>
              <a:rPr lang="zh-CN" altLang="en-US" sz="2000" b="1"/>
              <a:t>学校：四川轻化工大学</a:t>
            </a:r>
            <a:r>
              <a:rPr lang="en-US" altLang="zh-CN" sz="2000" b="1"/>
              <a:t>        </a:t>
            </a:r>
            <a:r>
              <a:rPr lang="zh-CN" altLang="en-US" sz="2000" b="1"/>
              <a:t>院系：化学工程学院</a:t>
            </a:r>
            <a:r>
              <a:rPr lang="en-US" altLang="zh-CN" sz="2000" b="1"/>
              <a:t>         </a:t>
            </a:r>
            <a:r>
              <a:rPr lang="zh-CN" altLang="en-US" sz="2000" b="1"/>
              <a:t>学号：20144060607</a:t>
            </a:r>
            <a:endParaRPr lang="zh-CN" altLang="en-US" sz="2000" b="1"/>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3554" name="组合 139266"/>
          <p:cNvGrpSpPr/>
          <p:nvPr/>
        </p:nvGrpSpPr>
        <p:grpSpPr>
          <a:xfrm>
            <a:off x="468313" y="476250"/>
            <a:ext cx="935037" cy="865188"/>
            <a:chOff x="0" y="0"/>
            <a:chExt cx="936104" cy="864096"/>
          </a:xfrm>
        </p:grpSpPr>
        <p:sp>
          <p:nvSpPr>
            <p:cNvPr id="13926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宋体" panose="02010600030101010101" pitchFamily="2" charset="-122"/>
                  <a:cs typeface="+mn-cs"/>
                </a:rPr>
                <a:t>2</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宋体" panose="02010600030101010101" pitchFamily="2" charset="-122"/>
                <a:cs typeface="+mn-cs"/>
              </a:endParaRPr>
            </a:p>
          </p:txBody>
        </p:sp>
        <p:sp>
          <p:nvSpPr>
            <p:cNvPr id="139269" name="矩形 1"/>
            <p:cNvSpPr/>
            <p:nvPr/>
          </p:nvSpPr>
          <p:spPr>
            <a:xfrm>
              <a:off x="373488" y="33296"/>
              <a:ext cx="184360" cy="829214"/>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23557" name="文本框 139274"/>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p:txBody>
      </p:sp>
      <p:sp>
        <p:nvSpPr>
          <p:cNvPr id="23558" name="文本框 139277"/>
          <p:cNvSpPr txBox="1"/>
          <p:nvPr/>
        </p:nvSpPr>
        <p:spPr>
          <a:xfrm>
            <a:off x="857250" y="4714875"/>
            <a:ext cx="7416800" cy="1060450"/>
          </a:xfrm>
          <a:prstGeom prst="rect">
            <a:avLst/>
          </a:prstGeom>
          <a:noFill/>
          <a:ln w="9525">
            <a:noFill/>
          </a:ln>
        </p:spPr>
        <p:txBody>
          <a:bodyPr anchor="t" anchorCtr="0">
            <a:spAutoFit/>
          </a:bodyPr>
          <a:p>
            <a:pPr>
              <a:spcBef>
                <a:spcPct val="50000"/>
              </a:spcBef>
            </a:pPr>
            <a:r>
              <a:rPr lang="en-US" altLang="zh-CN" dirty="0">
                <a:latin typeface="微软雅黑" panose="020B0503020204020204" pitchFamily="34" charset="-122"/>
                <a:ea typeface="宋体" panose="02010600030101010101" pitchFamily="2" charset="-122"/>
              </a:rPr>
              <a:t>5</a:t>
            </a:r>
            <a:r>
              <a:rPr lang="zh-CN" altLang="en-US" dirty="0">
                <a:latin typeface="微软雅黑" panose="020B0503020204020204" pitchFamily="34" charset="-122"/>
                <a:ea typeface="宋体" panose="02010600030101010101" pitchFamily="2" charset="-122"/>
              </a:rPr>
              <a:t>、表格中“出生年月”、“入学时间”、“大学期间主要获奖日期”只填写年、月，具体格式为</a:t>
            </a:r>
            <a:r>
              <a:rPr lang="en-US" altLang="zh-CN" dirty="0">
                <a:solidFill>
                  <a:srgbClr val="FF3300"/>
                </a:solidFill>
                <a:latin typeface="微软雅黑" panose="020B0503020204020204" pitchFamily="34" charset="-122"/>
                <a:ea typeface="宋体" panose="02010600030101010101" pitchFamily="2" charset="-122"/>
              </a:rPr>
              <a:t>1999.04</a:t>
            </a:r>
            <a:r>
              <a:rPr lang="zh-CN" altLang="en-US" dirty="0">
                <a:latin typeface="微软雅黑" panose="020B0503020204020204" pitchFamily="34" charset="-122"/>
                <a:ea typeface="宋体" panose="02010600030101010101" pitchFamily="2" charset="-122"/>
              </a:rPr>
              <a:t>。</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不能写成</a:t>
            </a:r>
            <a:r>
              <a:rPr lang="en-US" altLang="zh-CN" dirty="0">
                <a:latin typeface="微软雅黑" panose="020B0503020204020204" pitchFamily="34" charset="-122"/>
                <a:ea typeface="宋体" panose="02010600030101010101" pitchFamily="2" charset="-122"/>
              </a:rPr>
              <a:t>1999.4</a:t>
            </a:r>
            <a:r>
              <a:rPr lang="zh-CN" altLang="en-US" dirty="0">
                <a:latin typeface="微软雅黑" panose="020B0503020204020204" pitchFamily="34" charset="-122"/>
                <a:ea typeface="宋体" panose="02010600030101010101" pitchFamily="2" charset="-122"/>
              </a:rPr>
              <a:t>或者</a:t>
            </a:r>
            <a:r>
              <a:rPr lang="en-US" altLang="zh-CN" dirty="0">
                <a:latin typeface="微软雅黑" panose="020B0503020204020204" pitchFamily="34" charset="-122"/>
                <a:ea typeface="宋体" panose="02010600030101010101" pitchFamily="2" charset="-122"/>
              </a:rPr>
              <a:t>1999</a:t>
            </a:r>
            <a:r>
              <a:rPr lang="zh-CN" altLang="en-US" dirty="0">
                <a:latin typeface="微软雅黑" panose="020B0503020204020204" pitchFamily="34" charset="-122"/>
                <a:ea typeface="宋体" panose="02010600030101010101" pitchFamily="2" charset="-122"/>
              </a:rPr>
              <a:t>年</a:t>
            </a:r>
            <a:r>
              <a:rPr lang="en-US" altLang="zh-CN" dirty="0">
                <a:latin typeface="微软雅黑" panose="020B0503020204020204" pitchFamily="34" charset="-122"/>
                <a:ea typeface="宋体" panose="02010600030101010101" pitchFamily="2" charset="-122"/>
              </a:rPr>
              <a:t>4</a:t>
            </a:r>
            <a:r>
              <a:rPr lang="zh-CN" altLang="en-US" dirty="0">
                <a:latin typeface="微软雅黑" panose="020B0503020204020204" pitchFamily="34" charset="-122"/>
                <a:ea typeface="宋体" panose="02010600030101010101" pitchFamily="2" charset="-122"/>
              </a:rPr>
              <a:t>月等格式</a:t>
            </a:r>
            <a:endParaRPr lang="zh-CN" altLang="en-US" dirty="0">
              <a:latin typeface="微软雅黑" panose="020B0503020204020204" pitchFamily="34" charset="-122"/>
              <a:ea typeface="宋体" panose="02010600030101010101" pitchFamily="2" charset="-122"/>
            </a:endParaRPr>
          </a:p>
        </p:txBody>
      </p:sp>
      <p:graphicFrame>
        <p:nvGraphicFramePr>
          <p:cNvPr id="3" name="表格 2"/>
          <p:cNvGraphicFramePr/>
          <p:nvPr>
            <p:custDataLst>
              <p:tags r:id="rId1"/>
            </p:custDataLst>
          </p:nvPr>
        </p:nvGraphicFramePr>
        <p:xfrm>
          <a:off x="841375" y="1708785"/>
          <a:ext cx="7368540" cy="2324735"/>
        </p:xfrm>
        <a:graphic>
          <a:graphicData uri="http://schemas.openxmlformats.org/drawingml/2006/table">
            <a:tbl>
              <a:tblPr/>
              <a:tblGrid>
                <a:gridCol w="598805"/>
                <a:gridCol w="1009015"/>
                <a:gridCol w="323850"/>
                <a:gridCol w="302260"/>
                <a:gridCol w="313055"/>
                <a:gridCol w="280035"/>
                <a:gridCol w="346075"/>
                <a:gridCol w="356235"/>
                <a:gridCol w="280035"/>
                <a:gridCol w="313055"/>
                <a:gridCol w="366395"/>
                <a:gridCol w="289560"/>
                <a:gridCol w="350520"/>
                <a:gridCol w="394335"/>
                <a:gridCol w="264160"/>
                <a:gridCol w="323850"/>
                <a:gridCol w="313055"/>
                <a:gridCol w="313055"/>
                <a:gridCol w="313055"/>
                <a:gridCol w="318135"/>
              </a:tblGrid>
              <a:tr h="595630">
                <a:tc rowSpan="4">
                  <a:txBody>
                    <a:bodyPr/>
                    <a:p>
                      <a:pPr algn="ctr">
                        <a:buNone/>
                      </a:pPr>
                      <a:r>
                        <a:rPr lang="en-US" sz="1800" b="1">
                          <a:solidFill>
                            <a:srgbClr val="000000"/>
                          </a:solidFill>
                          <a:latin typeface="宋体" panose="02010600030101010101" charset="-52"/>
                        </a:rPr>
                        <a:t>基本</a:t>
                      </a:r>
                      <a:endParaRPr lang="en-US" sz="1800" b="1">
                        <a:solidFill>
                          <a:srgbClr val="000000"/>
                        </a:solidFill>
                        <a:latin typeface="宋体" panose="02010600030101010101" charset="-52"/>
                      </a:endParaRPr>
                    </a:p>
                    <a:p>
                      <a:pPr algn="ctr">
                        <a:buNone/>
                      </a:pPr>
                      <a:r>
                        <a:rPr lang="en-US" sz="1800" b="1">
                          <a:solidFill>
                            <a:srgbClr val="000000"/>
                          </a:solidFill>
                          <a:latin typeface="宋体" panose="02010600030101010101" charset="-52"/>
                        </a:rPr>
                        <a:t>情况</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800" b="1">
                          <a:solidFill>
                            <a:srgbClr val="000000"/>
                          </a:solidFill>
                          <a:latin typeface="宋体" panose="02010600030101010101" charset="-52"/>
                        </a:rPr>
                        <a:t>姓名</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lnSpc>
                          <a:spcPct val="150000"/>
                        </a:lnSpc>
                        <a:buNone/>
                      </a:pPr>
                      <a:r>
                        <a:rPr lang="en-US" sz="2000" b="1">
                          <a:solidFill>
                            <a:srgbClr val="000000"/>
                          </a:solidFill>
                          <a:latin typeface="宋体" panose="02010600030101010101" charset="-52"/>
                          <a:sym typeface="+mn-ea"/>
                        </a:rPr>
                        <a:t>***</a:t>
                      </a:r>
                      <a:endParaRPr lang="en-US"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性别</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女</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出生年月</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1999.04</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670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政治面貌</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zh-CN" altLang="en-US" sz="2000" b="1">
                          <a:solidFill>
                            <a:srgbClr val="000000"/>
                          </a:solidFill>
                          <a:latin typeface="宋体" panose="02010600030101010101" charset="-52"/>
                        </a:rPr>
                        <a:t>？</a:t>
                      </a:r>
                      <a:endParaRPr lang="zh-CN"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民族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汉族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入学时间</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2020.09</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9499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专业</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en-US" sz="1800" b="1">
                          <a:solidFill>
                            <a:srgbClr val="000000"/>
                          </a:solidFill>
                          <a:latin typeface="宋体" panose="02010600030101010101" charset="-52"/>
                        </a:rPr>
                        <a:t>生物制药</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学制</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a:solidFill>
                            <a:srgbClr val="000000"/>
                          </a:solidFill>
                          <a:latin typeface="宋体" panose="02010600030101010101" pitchFamily="2" charset="-122"/>
                        </a:rPr>
                        <a:t>4</a:t>
                      </a:r>
                      <a:endParaRPr lang="en-US" altLang="en-US" sz="180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联系电话</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15760673830</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670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en-US" sz="1800" b="1">
                          <a:solidFill>
                            <a:srgbClr val="000000"/>
                          </a:solidFill>
                          <a:latin typeface="宋体" panose="02010600030101010101" charset="-52"/>
                        </a:rPr>
                        <a:t>身份证号</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4578" name="组合 150530"/>
          <p:cNvGrpSpPr/>
          <p:nvPr/>
        </p:nvGrpSpPr>
        <p:grpSpPr>
          <a:xfrm>
            <a:off x="468313" y="476250"/>
            <a:ext cx="935037" cy="865188"/>
            <a:chOff x="0" y="0"/>
            <a:chExt cx="936104" cy="864096"/>
          </a:xfrm>
        </p:grpSpPr>
        <p:sp>
          <p:nvSpPr>
            <p:cNvPr id="24579"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50533"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24581" name="文本框 150533"/>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p:txBody>
      </p:sp>
      <p:sp>
        <p:nvSpPr>
          <p:cNvPr id="24582" name="文本框 150535"/>
          <p:cNvSpPr txBox="1"/>
          <p:nvPr/>
        </p:nvSpPr>
        <p:spPr>
          <a:xfrm>
            <a:off x="900113" y="4149725"/>
            <a:ext cx="7416800" cy="2862263"/>
          </a:xfrm>
          <a:prstGeom prst="rect">
            <a:avLst/>
          </a:prstGeom>
          <a:noFill/>
          <a:ln w="9525">
            <a:noFill/>
          </a:ln>
        </p:spPr>
        <p:txBody>
          <a:bodyPr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6</a:t>
            </a:r>
            <a:r>
              <a:rPr lang="zh-CN" altLang="en-US" dirty="0">
                <a:latin typeface="微软雅黑" panose="020B0503020204020204" pitchFamily="34" charset="-122"/>
                <a:ea typeface="宋体" panose="02010600030101010101" pitchFamily="2" charset="-122"/>
              </a:rPr>
              <a:t>、出生年月的日期要与身份证号保持一致；</a:t>
            </a: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7</a:t>
            </a:r>
            <a:r>
              <a:rPr lang="zh-CN" altLang="en-US" dirty="0">
                <a:latin typeface="微软雅黑" panose="020B0503020204020204" pitchFamily="34" charset="-122"/>
                <a:ea typeface="宋体" panose="02010600030101010101" pitchFamily="2" charset="-122"/>
              </a:rPr>
              <a:t>、民族统一写：汉族或壮族等，不写成汉或者壮；</a:t>
            </a: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8</a:t>
            </a:r>
            <a:r>
              <a:rPr lang="zh-CN" altLang="en-US" dirty="0">
                <a:latin typeface="微软雅黑" panose="020B0503020204020204" pitchFamily="34" charset="-122"/>
                <a:ea typeface="宋体" panose="02010600030101010101" pitchFamily="2" charset="-122"/>
              </a:rPr>
              <a:t>、学制统一写：</a:t>
            </a:r>
            <a:r>
              <a:rPr lang="en-US" altLang="zh-CN" dirty="0">
                <a:latin typeface="微软雅黑" panose="020B0503020204020204" pitchFamily="34" charset="-122"/>
                <a:ea typeface="宋体" panose="02010600030101010101" pitchFamily="2" charset="-122"/>
              </a:rPr>
              <a:t>4</a:t>
            </a:r>
            <a:r>
              <a:rPr lang="zh-CN" altLang="en-US" dirty="0">
                <a:latin typeface="微软雅黑" panose="020B0503020204020204" pitchFamily="34" charset="-122"/>
                <a:ea typeface="宋体" panose="02010600030101010101" pitchFamily="2" charset="-122"/>
              </a:rPr>
              <a:t>、</a:t>
            </a:r>
            <a:r>
              <a:rPr lang="en-US" altLang="zh-CN" dirty="0">
                <a:latin typeface="微软雅黑" panose="020B0503020204020204" pitchFamily="34" charset="-122"/>
                <a:ea typeface="宋体" panose="02010600030101010101" pitchFamily="2" charset="-122"/>
              </a:rPr>
              <a:t>3</a:t>
            </a:r>
            <a:r>
              <a:rPr lang="zh-CN" altLang="en-US" dirty="0">
                <a:latin typeface="微软雅黑" panose="020B0503020204020204" pitchFamily="34" charset="-122"/>
                <a:ea typeface="宋体" panose="02010600030101010101" pitchFamily="2" charset="-122"/>
              </a:rPr>
              <a:t>、</a:t>
            </a:r>
            <a:r>
              <a:rPr lang="en-US" altLang="zh-CN" dirty="0">
                <a:latin typeface="微软雅黑" panose="020B0503020204020204" pitchFamily="34" charset="-122"/>
                <a:ea typeface="宋体" panose="02010600030101010101" pitchFamily="2" charset="-122"/>
              </a:rPr>
              <a:t>2</a:t>
            </a:r>
            <a:r>
              <a:rPr lang="zh-CN" altLang="en-US" dirty="0">
                <a:latin typeface="微软雅黑" panose="020B0503020204020204" pitchFamily="34" charset="-122"/>
                <a:ea typeface="宋体" panose="02010600030101010101" pitchFamily="2" charset="-122"/>
              </a:rPr>
              <a:t>。</a:t>
            </a: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9</a:t>
            </a:r>
            <a:r>
              <a:rPr lang="zh-CN" altLang="en-US" dirty="0">
                <a:latin typeface="微软雅黑" panose="020B0503020204020204" pitchFamily="34" charset="-122"/>
                <a:ea typeface="宋体" panose="02010600030101010101" pitchFamily="2" charset="-122"/>
              </a:rPr>
              <a:t>、</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专升本</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入学时间应填本科入学时间。</a:t>
            </a:r>
            <a:endParaRPr lang="en-US" altLang="zh-CN" dirty="0">
              <a:latin typeface="微软雅黑" panose="020B0503020204020204" pitchFamily="34" charset="-122"/>
              <a:ea typeface="宋体" panose="02010600030101010101" pitchFamily="2" charset="-122"/>
            </a:endParaRPr>
          </a:p>
          <a:p>
            <a:pPr>
              <a:spcBef>
                <a:spcPct val="50000"/>
              </a:spcBef>
            </a:pPr>
            <a:endParaRPr lang="zh-CN" altLang="en-US" dirty="0">
              <a:latin typeface="微软雅黑" panose="020B0503020204020204" pitchFamily="34" charset="-122"/>
              <a:ea typeface="宋体" panose="02010600030101010101" pitchFamily="2" charset="-122"/>
            </a:endParaRPr>
          </a:p>
          <a:p>
            <a:pPr>
              <a:spcBef>
                <a:spcPct val="50000"/>
              </a:spcBef>
            </a:pPr>
            <a:endParaRPr lang="zh-CN" altLang="en-US" dirty="0">
              <a:latin typeface="微软雅黑" panose="020B0503020204020204" pitchFamily="34" charset="-122"/>
              <a:ea typeface="宋体" panose="02010600030101010101" pitchFamily="2" charset="-122"/>
            </a:endParaRPr>
          </a:p>
        </p:txBody>
      </p:sp>
      <p:grpSp>
        <p:nvGrpSpPr>
          <p:cNvPr id="24583" name="组合 150536"/>
          <p:cNvGrpSpPr/>
          <p:nvPr/>
        </p:nvGrpSpPr>
        <p:grpSpPr>
          <a:xfrm>
            <a:off x="468313" y="476250"/>
            <a:ext cx="935037" cy="865188"/>
            <a:chOff x="0" y="0"/>
            <a:chExt cx="936104" cy="864096"/>
          </a:xfrm>
        </p:grpSpPr>
        <p:sp>
          <p:nvSpPr>
            <p:cNvPr id="24584"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50539" name="矩形 1"/>
            <p:cNvSpPr/>
            <p:nvPr/>
          </p:nvSpPr>
          <p:spPr>
            <a:xfrm>
              <a:off x="185949" y="33296"/>
              <a:ext cx="565795" cy="829214"/>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graphicFrame>
        <p:nvGraphicFramePr>
          <p:cNvPr id="3" name="表格 2"/>
          <p:cNvGraphicFramePr/>
          <p:nvPr>
            <p:custDataLst>
              <p:tags r:id="rId1"/>
            </p:custDataLst>
          </p:nvPr>
        </p:nvGraphicFramePr>
        <p:xfrm>
          <a:off x="841375" y="1661160"/>
          <a:ext cx="7368540" cy="2415540"/>
        </p:xfrm>
        <a:graphic>
          <a:graphicData uri="http://schemas.openxmlformats.org/drawingml/2006/table">
            <a:tbl>
              <a:tblPr/>
              <a:tblGrid>
                <a:gridCol w="598805"/>
                <a:gridCol w="998220"/>
                <a:gridCol w="334645"/>
                <a:gridCol w="302260"/>
                <a:gridCol w="313055"/>
                <a:gridCol w="280035"/>
                <a:gridCol w="346075"/>
                <a:gridCol w="356235"/>
                <a:gridCol w="280035"/>
                <a:gridCol w="313055"/>
                <a:gridCol w="366395"/>
                <a:gridCol w="289560"/>
                <a:gridCol w="350520"/>
                <a:gridCol w="394335"/>
                <a:gridCol w="264160"/>
                <a:gridCol w="323850"/>
                <a:gridCol w="313055"/>
                <a:gridCol w="313055"/>
                <a:gridCol w="313055"/>
                <a:gridCol w="318135"/>
              </a:tblGrid>
              <a:tr h="595630">
                <a:tc rowSpan="4">
                  <a:txBody>
                    <a:bodyPr/>
                    <a:p>
                      <a:pPr algn="ctr">
                        <a:buNone/>
                      </a:pPr>
                      <a:r>
                        <a:rPr lang="en-US" sz="1800" b="1">
                          <a:solidFill>
                            <a:srgbClr val="000000"/>
                          </a:solidFill>
                          <a:latin typeface="宋体" panose="02010600030101010101" charset="-52"/>
                        </a:rPr>
                        <a:t>基本</a:t>
                      </a:r>
                      <a:endParaRPr lang="en-US" sz="1800" b="1">
                        <a:solidFill>
                          <a:srgbClr val="000000"/>
                        </a:solidFill>
                        <a:latin typeface="宋体" panose="02010600030101010101" charset="-52"/>
                      </a:endParaRPr>
                    </a:p>
                    <a:p>
                      <a:pPr algn="ctr">
                        <a:buNone/>
                      </a:pPr>
                      <a:r>
                        <a:rPr lang="en-US" sz="1800" b="1">
                          <a:solidFill>
                            <a:srgbClr val="000000"/>
                          </a:solidFill>
                          <a:latin typeface="宋体" panose="02010600030101010101" charset="-52"/>
                        </a:rPr>
                        <a:t>情况</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800" b="1">
                          <a:solidFill>
                            <a:srgbClr val="000000"/>
                          </a:solidFill>
                          <a:latin typeface="宋体" panose="02010600030101010101" charset="-52"/>
                        </a:rPr>
                        <a:t>姓名</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lnSpc>
                          <a:spcPct val="150000"/>
                        </a:lnSpc>
                        <a:buNone/>
                      </a:pPr>
                      <a:r>
                        <a:rPr lang="en-US" sz="2000" b="1">
                          <a:solidFill>
                            <a:srgbClr val="000000"/>
                          </a:solidFill>
                          <a:latin typeface="宋体" panose="02010600030101010101" charset="-52"/>
                          <a:sym typeface="+mn-ea"/>
                        </a:rPr>
                        <a:t>***</a:t>
                      </a:r>
                      <a:endParaRPr lang="en-US"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性别</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女</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出生年月</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1999.04</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670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政治面貌</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zh-CN" altLang="en-US" sz="2000" b="1">
                          <a:solidFill>
                            <a:srgbClr val="000000"/>
                          </a:solidFill>
                          <a:latin typeface="宋体" panose="02010600030101010101" charset="-52"/>
                        </a:rPr>
                        <a:t>？</a:t>
                      </a:r>
                      <a:endParaRPr lang="zh-CN"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民族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汉族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入学时间</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2020.09</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9499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专业</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en-US" sz="1800" b="1">
                          <a:solidFill>
                            <a:srgbClr val="000000"/>
                          </a:solidFill>
                          <a:latin typeface="宋体" panose="02010600030101010101" charset="-52"/>
                        </a:rPr>
                        <a:t>生物制药</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学制</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a:solidFill>
                            <a:srgbClr val="000000"/>
                          </a:solidFill>
                          <a:latin typeface="宋体" panose="02010600030101010101" pitchFamily="2" charset="-122"/>
                        </a:rPr>
                        <a:t>4</a:t>
                      </a:r>
                      <a:endParaRPr lang="en-US" altLang="en-US" sz="180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联系电话</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15760673830</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65786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en-US" sz="1800" b="1">
                          <a:solidFill>
                            <a:srgbClr val="000000"/>
                          </a:solidFill>
                          <a:latin typeface="宋体" panose="02010600030101010101" charset="-52"/>
                        </a:rPr>
                        <a:t>身份证号</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alt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5602" name="组合 148482"/>
          <p:cNvGrpSpPr/>
          <p:nvPr/>
        </p:nvGrpSpPr>
        <p:grpSpPr>
          <a:xfrm>
            <a:off x="422275" y="476250"/>
            <a:ext cx="935038" cy="871538"/>
            <a:chOff x="-46408" y="0"/>
            <a:chExt cx="936104" cy="871492"/>
          </a:xfrm>
        </p:grpSpPr>
        <p:sp>
          <p:nvSpPr>
            <p:cNvPr id="148484" name="矩形 6"/>
            <p:cNvSpPr/>
            <p:nvPr/>
          </p:nvSpPr>
          <p:spPr>
            <a:xfrm>
              <a:off x="-46408" y="0"/>
              <a:ext cx="936104" cy="865142"/>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1">
                <a:ln>
                  <a:noFill/>
                </a:ln>
                <a:solidFill>
                  <a:srgbClr val="000000"/>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cs"/>
              </a:endParaRPr>
            </a:p>
          </p:txBody>
        </p:sp>
        <p:sp>
          <p:nvSpPr>
            <p:cNvPr id="148485" name="矩形 1"/>
            <p:cNvSpPr/>
            <p:nvPr/>
          </p:nvSpPr>
          <p:spPr>
            <a:xfrm>
              <a:off x="141131" y="41273"/>
              <a:ext cx="565794" cy="830219"/>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25605" name="文本框 148485"/>
          <p:cNvSpPr txBox="1"/>
          <p:nvPr/>
        </p:nvSpPr>
        <p:spPr>
          <a:xfrm>
            <a:off x="755650" y="4076700"/>
            <a:ext cx="8208963" cy="2030413"/>
          </a:xfrm>
          <a:prstGeom prst="rect">
            <a:avLst/>
          </a:prstGeom>
          <a:noFill/>
          <a:ln w="9525">
            <a:noFill/>
          </a:ln>
        </p:spPr>
        <p:txBody>
          <a:bodyPr wrap="square" anchor="t" anchorCtr="0">
            <a:spAutoFit/>
          </a:bodyPr>
          <a:p>
            <a:pPr>
              <a:spcBef>
                <a:spcPct val="50000"/>
              </a:spcBef>
            </a:pPr>
            <a:r>
              <a:rPr lang="en-US" altLang="zh-CN" dirty="0">
                <a:latin typeface="微软雅黑" panose="020B0503020204020204" pitchFamily="34" charset="-122"/>
                <a:ea typeface="宋体" panose="02010600030101010101" pitchFamily="2" charset="-122"/>
                <a:hlinkClick r:id="rId1"/>
              </a:rPr>
              <a:t>10</a:t>
            </a:r>
            <a:r>
              <a:rPr lang="zh-CN" altLang="en-US" dirty="0">
                <a:latin typeface="微软雅黑" panose="020B0503020204020204" pitchFamily="34" charset="-122"/>
                <a:ea typeface="宋体" panose="02010600030101010101" pitchFamily="2" charset="-122"/>
                <a:hlinkClick r:id="rId1"/>
              </a:rPr>
              <a:t>、政治面貌</a:t>
            </a:r>
            <a:r>
              <a:rPr lang="zh-CN" altLang="en-US" dirty="0">
                <a:latin typeface="微软雅黑" panose="020B0503020204020204" pitchFamily="34" charset="-122"/>
                <a:ea typeface="宋体" panose="02010600030101010101" pitchFamily="2" charset="-122"/>
              </a:rPr>
              <a:t>分为</a:t>
            </a:r>
            <a:r>
              <a:rPr lang="en-US" altLang="zh-CN" dirty="0">
                <a:latin typeface="微软雅黑" panose="020B0503020204020204" pitchFamily="34" charset="-122"/>
                <a:ea typeface="宋体" panose="02010600030101010101" pitchFamily="2" charset="-122"/>
              </a:rPr>
              <a:t>13</a:t>
            </a:r>
            <a:r>
              <a:rPr lang="zh-CN" altLang="en-US" dirty="0">
                <a:latin typeface="微软雅黑" panose="020B0503020204020204" pitchFamily="34" charset="-122"/>
                <a:ea typeface="宋体" panose="02010600030101010101" pitchFamily="2" charset="-122"/>
              </a:rPr>
              <a:t>类 </a:t>
            </a: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solidFill>
                  <a:srgbClr val="FF3300"/>
                </a:solidFill>
                <a:latin typeface="微软雅黑" panose="020B0503020204020204" pitchFamily="34" charset="-122"/>
                <a:ea typeface="宋体" panose="02010600030101010101" pitchFamily="2" charset="-122"/>
              </a:rPr>
              <a:t>01 </a:t>
            </a:r>
            <a:r>
              <a:rPr lang="zh-CN" altLang="en-US" dirty="0">
                <a:solidFill>
                  <a:srgbClr val="FF3300"/>
                </a:solidFill>
                <a:latin typeface="微软雅黑" panose="020B0503020204020204" pitchFamily="34" charset="-122"/>
                <a:ea typeface="宋体" panose="02010600030101010101" pitchFamily="2" charset="-122"/>
              </a:rPr>
              <a:t>中共党员 　　 </a:t>
            </a:r>
            <a:r>
              <a:rPr lang="en-US" altLang="zh-CN" dirty="0">
                <a:solidFill>
                  <a:srgbClr val="FF3300"/>
                </a:solidFill>
                <a:latin typeface="微软雅黑" panose="020B0503020204020204" pitchFamily="34" charset="-122"/>
                <a:ea typeface="宋体" panose="02010600030101010101" pitchFamily="2" charset="-122"/>
              </a:rPr>
              <a:t>02 </a:t>
            </a:r>
            <a:r>
              <a:rPr lang="zh-CN" altLang="en-US" dirty="0">
                <a:solidFill>
                  <a:srgbClr val="FF3300"/>
                </a:solidFill>
                <a:latin typeface="微软雅黑" panose="020B0503020204020204" pitchFamily="34" charset="-122"/>
                <a:ea typeface="宋体" panose="02010600030101010101" pitchFamily="2" charset="-122"/>
              </a:rPr>
              <a:t>中共预备党员 　　 </a:t>
            </a:r>
            <a:r>
              <a:rPr lang="en-US" altLang="zh-CN" dirty="0">
                <a:solidFill>
                  <a:srgbClr val="FF3300"/>
                </a:solidFill>
                <a:latin typeface="微软雅黑" panose="020B0503020204020204" pitchFamily="34" charset="-122"/>
                <a:ea typeface="宋体" panose="02010600030101010101" pitchFamily="2" charset="-122"/>
              </a:rPr>
              <a:t>03 </a:t>
            </a:r>
            <a:r>
              <a:rPr lang="zh-CN" altLang="en-US" dirty="0">
                <a:solidFill>
                  <a:srgbClr val="FF3300"/>
                </a:solidFill>
                <a:latin typeface="微软雅黑" panose="020B0503020204020204" pitchFamily="34" charset="-122"/>
                <a:ea typeface="宋体" panose="02010600030101010101" pitchFamily="2" charset="-122"/>
              </a:rPr>
              <a:t>共青团员</a:t>
            </a:r>
            <a:r>
              <a:rPr lang="zh-CN" altLang="en-US" dirty="0">
                <a:latin typeface="微软雅黑" panose="020B0503020204020204" pitchFamily="34" charset="-122"/>
                <a:ea typeface="宋体" panose="02010600030101010101" pitchFamily="2" charset="-122"/>
              </a:rPr>
              <a:t> 　　 </a:t>
            </a:r>
            <a:r>
              <a:rPr lang="en-US" altLang="zh-CN" dirty="0">
                <a:latin typeface="微软雅黑" panose="020B0503020204020204" pitchFamily="34" charset="-122"/>
                <a:ea typeface="宋体" panose="02010600030101010101" pitchFamily="2" charset="-122"/>
              </a:rPr>
              <a:t>04 </a:t>
            </a:r>
            <a:r>
              <a:rPr lang="zh-CN" altLang="en-US" dirty="0">
                <a:latin typeface="微软雅黑" panose="020B0503020204020204" pitchFamily="34" charset="-122"/>
                <a:ea typeface="宋体" panose="02010600030101010101" pitchFamily="2" charset="-122"/>
              </a:rPr>
              <a:t>民革党员 　　 </a:t>
            </a:r>
            <a:r>
              <a:rPr lang="en-US" altLang="zh-CN" dirty="0">
                <a:latin typeface="微软雅黑" panose="020B0503020204020204" pitchFamily="34" charset="-122"/>
                <a:ea typeface="宋体" panose="02010600030101010101" pitchFamily="2" charset="-122"/>
              </a:rPr>
              <a:t>05 </a:t>
            </a:r>
            <a:r>
              <a:rPr lang="zh-CN" altLang="en-US" dirty="0">
                <a:latin typeface="微软雅黑" panose="020B0503020204020204" pitchFamily="34" charset="-122"/>
                <a:ea typeface="宋体" panose="02010600030101010101" pitchFamily="2" charset="-122"/>
              </a:rPr>
              <a:t>民盟盟员 　　 </a:t>
            </a:r>
            <a:r>
              <a:rPr lang="en-US" altLang="zh-CN" dirty="0">
                <a:latin typeface="微软雅黑" panose="020B0503020204020204" pitchFamily="34" charset="-122"/>
                <a:ea typeface="宋体" panose="02010600030101010101" pitchFamily="2" charset="-122"/>
              </a:rPr>
              <a:t>06 </a:t>
            </a:r>
            <a:r>
              <a:rPr lang="zh-CN" altLang="en-US" dirty="0">
                <a:latin typeface="微软雅黑" panose="020B0503020204020204" pitchFamily="34" charset="-122"/>
                <a:ea typeface="宋体" panose="02010600030101010101" pitchFamily="2" charset="-122"/>
              </a:rPr>
              <a:t>民建会员 　　       </a:t>
            </a:r>
            <a:r>
              <a:rPr lang="en-US" altLang="zh-CN" dirty="0">
                <a:latin typeface="微软雅黑" panose="020B0503020204020204" pitchFamily="34" charset="-122"/>
                <a:ea typeface="宋体" panose="02010600030101010101" pitchFamily="2" charset="-122"/>
              </a:rPr>
              <a:t>07 </a:t>
            </a:r>
            <a:r>
              <a:rPr lang="zh-CN" altLang="en-US" dirty="0">
                <a:latin typeface="微软雅黑" panose="020B0503020204020204" pitchFamily="34" charset="-122"/>
                <a:ea typeface="宋体" panose="02010600030101010101" pitchFamily="2" charset="-122"/>
              </a:rPr>
              <a:t>民进会员 　　 </a:t>
            </a:r>
            <a:r>
              <a:rPr lang="en-US" altLang="zh-CN" dirty="0">
                <a:latin typeface="微软雅黑" panose="020B0503020204020204" pitchFamily="34" charset="-122"/>
                <a:ea typeface="宋体" panose="02010600030101010101" pitchFamily="2" charset="-122"/>
              </a:rPr>
              <a:t>08 </a:t>
            </a:r>
            <a:r>
              <a:rPr lang="zh-CN" altLang="en-US" dirty="0">
                <a:latin typeface="微软雅黑" panose="020B0503020204020204" pitchFamily="34" charset="-122"/>
                <a:ea typeface="宋体" panose="02010600030101010101" pitchFamily="2" charset="-122"/>
              </a:rPr>
              <a:t>农工党党员 　　 </a:t>
            </a:r>
            <a:r>
              <a:rPr lang="en-US" altLang="zh-CN" dirty="0">
                <a:latin typeface="微软雅黑" panose="020B0503020204020204" pitchFamily="34" charset="-122"/>
                <a:ea typeface="宋体" panose="02010600030101010101" pitchFamily="2" charset="-122"/>
              </a:rPr>
              <a:t>09 </a:t>
            </a:r>
            <a:r>
              <a:rPr lang="zh-CN" altLang="en-US" dirty="0">
                <a:latin typeface="微软雅黑" panose="020B0503020204020204" pitchFamily="34" charset="-122"/>
                <a:ea typeface="宋体" panose="02010600030101010101" pitchFamily="2" charset="-122"/>
              </a:rPr>
              <a:t>致公党党员 　</a:t>
            </a:r>
            <a:r>
              <a:rPr lang="en-US" altLang="zh-CN" dirty="0">
                <a:latin typeface="微软雅黑" panose="020B0503020204020204" pitchFamily="34" charset="-122"/>
                <a:ea typeface="宋体" panose="02010600030101010101" pitchFamily="2" charset="-122"/>
              </a:rPr>
              <a:t>10 </a:t>
            </a:r>
            <a:r>
              <a:rPr lang="zh-CN" altLang="en-US" dirty="0">
                <a:latin typeface="微软雅黑" panose="020B0503020204020204" pitchFamily="34" charset="-122"/>
                <a:ea typeface="宋体" panose="02010600030101010101" pitchFamily="2" charset="-122"/>
              </a:rPr>
              <a:t>九三学社社员 　　 </a:t>
            </a:r>
            <a:r>
              <a:rPr lang="en-US" altLang="zh-CN" dirty="0">
                <a:latin typeface="微软雅黑" panose="020B0503020204020204" pitchFamily="34" charset="-122"/>
                <a:ea typeface="宋体" panose="02010600030101010101" pitchFamily="2" charset="-122"/>
              </a:rPr>
              <a:t>11 </a:t>
            </a:r>
            <a:r>
              <a:rPr lang="zh-CN" altLang="en-US" dirty="0">
                <a:latin typeface="微软雅黑" panose="020B0503020204020204" pitchFamily="34" charset="-122"/>
                <a:ea typeface="宋体" panose="02010600030101010101" pitchFamily="2" charset="-122"/>
              </a:rPr>
              <a:t>台盟盟员 　　 </a:t>
            </a:r>
            <a:r>
              <a:rPr lang="en-US" altLang="zh-CN" dirty="0">
                <a:latin typeface="微软雅黑" panose="020B0503020204020204" pitchFamily="34" charset="-122"/>
                <a:ea typeface="宋体" panose="02010600030101010101" pitchFamily="2" charset="-122"/>
              </a:rPr>
              <a:t>12 </a:t>
            </a:r>
            <a:r>
              <a:rPr lang="zh-CN" altLang="en-US" dirty="0">
                <a:latin typeface="微软雅黑" panose="020B0503020204020204" pitchFamily="34" charset="-122"/>
                <a:ea typeface="宋体" panose="02010600030101010101" pitchFamily="2" charset="-122"/>
              </a:rPr>
              <a:t>无党派人士 　　 </a:t>
            </a:r>
            <a:r>
              <a:rPr lang="en-US" altLang="zh-CN" dirty="0">
                <a:solidFill>
                  <a:srgbClr val="FF3300"/>
                </a:solidFill>
                <a:latin typeface="微软雅黑" panose="020B0503020204020204" pitchFamily="34" charset="-122"/>
                <a:ea typeface="宋体" panose="02010600030101010101" pitchFamily="2" charset="-122"/>
              </a:rPr>
              <a:t>13 </a:t>
            </a:r>
            <a:r>
              <a:rPr lang="zh-CN" altLang="en-US" dirty="0">
                <a:solidFill>
                  <a:srgbClr val="FF3300"/>
                </a:solidFill>
                <a:latin typeface="微软雅黑" panose="020B0503020204020204" pitchFamily="34" charset="-122"/>
                <a:ea typeface="宋体" panose="02010600030101010101" pitchFamily="2" charset="-122"/>
              </a:rPr>
              <a:t>群众</a:t>
            </a:r>
            <a:endParaRPr lang="zh-CN" altLang="en-US" dirty="0">
              <a:solidFill>
                <a:srgbClr val="FF3300"/>
              </a:solidFill>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11</a:t>
            </a:r>
            <a:r>
              <a:rPr lang="zh-CN" altLang="en-US" dirty="0">
                <a:latin typeface="微软雅黑" panose="020B0503020204020204" pitchFamily="34" charset="-122"/>
                <a:ea typeface="宋体" panose="02010600030101010101" pitchFamily="2" charset="-122"/>
              </a:rPr>
              <a:t>、学生的政治面面貌若发生变化，学生需到系统里在校生模块里更改信息。</a:t>
            </a:r>
            <a:endParaRPr lang="zh-CN" altLang="en-US" dirty="0">
              <a:latin typeface="微软雅黑" panose="020B0503020204020204" pitchFamily="34" charset="-122"/>
              <a:ea typeface="宋体" panose="02010600030101010101" pitchFamily="2" charset="-122"/>
            </a:endParaRPr>
          </a:p>
        </p:txBody>
      </p:sp>
      <p:graphicFrame>
        <p:nvGraphicFramePr>
          <p:cNvPr id="3" name="表格 2"/>
          <p:cNvGraphicFramePr/>
          <p:nvPr>
            <p:custDataLst>
              <p:tags r:id="rId2"/>
            </p:custDataLst>
          </p:nvPr>
        </p:nvGraphicFramePr>
        <p:xfrm>
          <a:off x="841375" y="1708785"/>
          <a:ext cx="7368540" cy="2324735"/>
        </p:xfrm>
        <a:graphic>
          <a:graphicData uri="http://schemas.openxmlformats.org/drawingml/2006/table">
            <a:tbl>
              <a:tblPr/>
              <a:tblGrid>
                <a:gridCol w="598805"/>
                <a:gridCol w="1009015"/>
                <a:gridCol w="323850"/>
                <a:gridCol w="302260"/>
                <a:gridCol w="313055"/>
                <a:gridCol w="280035"/>
                <a:gridCol w="346075"/>
                <a:gridCol w="356235"/>
                <a:gridCol w="280035"/>
                <a:gridCol w="313055"/>
                <a:gridCol w="366395"/>
                <a:gridCol w="289560"/>
                <a:gridCol w="350520"/>
                <a:gridCol w="394335"/>
                <a:gridCol w="264160"/>
                <a:gridCol w="323850"/>
                <a:gridCol w="313055"/>
                <a:gridCol w="313055"/>
                <a:gridCol w="313055"/>
                <a:gridCol w="318135"/>
              </a:tblGrid>
              <a:tr h="595630">
                <a:tc rowSpan="4">
                  <a:txBody>
                    <a:bodyPr/>
                    <a:p>
                      <a:pPr algn="ctr">
                        <a:buNone/>
                      </a:pPr>
                      <a:r>
                        <a:rPr lang="en-US" sz="1800" b="1">
                          <a:solidFill>
                            <a:srgbClr val="000000"/>
                          </a:solidFill>
                          <a:latin typeface="宋体" panose="02010600030101010101" charset="-52"/>
                        </a:rPr>
                        <a:t>基本</a:t>
                      </a:r>
                      <a:endParaRPr lang="en-US" sz="1800" b="1">
                        <a:solidFill>
                          <a:srgbClr val="000000"/>
                        </a:solidFill>
                        <a:latin typeface="宋体" panose="02010600030101010101" charset="-52"/>
                      </a:endParaRPr>
                    </a:p>
                    <a:p>
                      <a:pPr algn="ctr">
                        <a:buNone/>
                      </a:pPr>
                      <a:r>
                        <a:rPr lang="en-US" sz="1800" b="1">
                          <a:solidFill>
                            <a:srgbClr val="000000"/>
                          </a:solidFill>
                          <a:latin typeface="宋体" panose="02010600030101010101" charset="-52"/>
                        </a:rPr>
                        <a:t>情况</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800" b="1">
                          <a:solidFill>
                            <a:srgbClr val="000000"/>
                          </a:solidFill>
                          <a:latin typeface="宋体" panose="02010600030101010101" charset="-52"/>
                        </a:rPr>
                        <a:t>姓名</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lnSpc>
                          <a:spcPct val="150000"/>
                        </a:lnSpc>
                        <a:buNone/>
                      </a:pPr>
                      <a:r>
                        <a:rPr lang="en-US" sz="2000" b="1">
                          <a:solidFill>
                            <a:srgbClr val="000000"/>
                          </a:solidFill>
                          <a:latin typeface="宋体" panose="02010600030101010101" charset="-52"/>
                          <a:sym typeface="+mn-ea"/>
                        </a:rPr>
                        <a:t>***</a:t>
                      </a:r>
                      <a:endParaRPr lang="en-US"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性别</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女</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出生年月</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1999.04</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670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政治面貌</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zh-CN" altLang="en-US" sz="2000" b="1">
                          <a:solidFill>
                            <a:srgbClr val="000000"/>
                          </a:solidFill>
                          <a:latin typeface="宋体" panose="02010600030101010101" charset="-52"/>
                        </a:rPr>
                        <a:t>？</a:t>
                      </a:r>
                      <a:endParaRPr lang="zh-CN" altLang="en-US" sz="20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民族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汉族</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入学时间</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2020.09</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9499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algn="ctr">
                        <a:buNone/>
                      </a:pPr>
                      <a:r>
                        <a:rPr lang="en-US" sz="1800" b="1">
                          <a:solidFill>
                            <a:srgbClr val="000000"/>
                          </a:solidFill>
                          <a:latin typeface="宋体" panose="02010600030101010101" charset="-52"/>
                        </a:rPr>
                        <a:t>专业</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algn="ctr">
                        <a:buNone/>
                      </a:pPr>
                      <a:r>
                        <a:rPr lang="en-US" sz="1800" b="1">
                          <a:solidFill>
                            <a:srgbClr val="000000"/>
                          </a:solidFill>
                          <a:latin typeface="宋体" panose="02010600030101010101" charset="-52"/>
                        </a:rPr>
                        <a:t>生物制药</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ctr">
                        <a:buNone/>
                      </a:pPr>
                      <a:r>
                        <a:rPr lang="en-US" sz="1800" b="1">
                          <a:solidFill>
                            <a:srgbClr val="000000"/>
                          </a:solidFill>
                          <a:latin typeface="宋体" panose="02010600030101010101" charset="-52"/>
                        </a:rPr>
                        <a:t>学制</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a:solidFill>
                            <a:srgbClr val="000000"/>
                          </a:solidFill>
                          <a:latin typeface="宋体" panose="02010600030101010101" pitchFamily="2" charset="-122"/>
                        </a:rPr>
                        <a:t>4</a:t>
                      </a:r>
                      <a:endParaRPr lang="en-US" altLang="en-US" sz="180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p>
                      <a:pPr algn="ctr">
                        <a:buNone/>
                      </a:pPr>
                      <a:r>
                        <a:rPr lang="en-US" sz="1800" b="1">
                          <a:solidFill>
                            <a:srgbClr val="000000"/>
                          </a:solidFill>
                          <a:latin typeface="宋体" panose="02010600030101010101" charset="-52"/>
                        </a:rPr>
                        <a:t>联系电话</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6">
                  <a:txBody>
                    <a:bodyPr/>
                    <a:p>
                      <a:pPr algn="ctr">
                        <a:buNone/>
                      </a:pPr>
                      <a:r>
                        <a:rPr lang="en-US" sz="1800" b="1">
                          <a:solidFill>
                            <a:srgbClr val="000000"/>
                          </a:solidFill>
                          <a:latin typeface="宋体" panose="02010600030101010101" pitchFamily="2" charset="-122"/>
                        </a:rPr>
                        <a:t>15760673830</a:t>
                      </a:r>
                      <a:endParaRPr lang="en-US" altLang="en-US" sz="18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670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algn="ctr">
                        <a:buNone/>
                      </a:pPr>
                      <a:r>
                        <a:rPr lang="en-US" sz="1800" b="1">
                          <a:solidFill>
                            <a:srgbClr val="000000"/>
                          </a:solidFill>
                          <a:latin typeface="宋体" panose="02010600030101010101" charset="-52"/>
                        </a:rPr>
                        <a:t>身份证号</a:t>
                      </a:r>
                      <a:endParaRPr lang="en-US" altLang="en-US" sz="18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charset="-52"/>
                        </a:rPr>
                        <a:t>*</a:t>
                      </a:r>
                      <a:endParaRPr lang="en-US" altLang="en-US" sz="1600" b="1">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a:solidFill>
                            <a:srgbClr val="000000"/>
                          </a:solidFill>
                          <a:latin typeface="宋体" panose="02010600030101010101" charset="-52"/>
                        </a:rPr>
                        <a:t>*</a:t>
                      </a:r>
                      <a:endParaRPr lang="en-US" altLang="en-US" sz="1600">
                        <a:solidFill>
                          <a:srgbClr val="000000"/>
                        </a:solidFill>
                        <a:latin typeface="宋体" panose="02010600030101010101" charset="-5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6626" name="组合 145410"/>
          <p:cNvGrpSpPr/>
          <p:nvPr/>
        </p:nvGrpSpPr>
        <p:grpSpPr>
          <a:xfrm>
            <a:off x="468313" y="476250"/>
            <a:ext cx="935037" cy="865188"/>
            <a:chOff x="0" y="0"/>
            <a:chExt cx="936104" cy="864096"/>
          </a:xfrm>
        </p:grpSpPr>
        <p:sp>
          <p:nvSpPr>
            <p:cNvPr id="145412"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45413"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pic>
        <p:nvPicPr>
          <p:cNvPr id="26629" name="图片 145413" descr="QRZO9Y41T[4CRKBVSN_)ZC8"/>
          <p:cNvPicPr>
            <a:picLocks noChangeAspect="1"/>
          </p:cNvPicPr>
          <p:nvPr/>
        </p:nvPicPr>
        <p:blipFill>
          <a:blip r:embed="rId1"/>
          <a:stretch>
            <a:fillRect/>
          </a:stretch>
        </p:blipFill>
        <p:spPr>
          <a:xfrm>
            <a:off x="539750" y="2205038"/>
            <a:ext cx="7745413" cy="1603375"/>
          </a:xfrm>
          <a:prstGeom prst="rect">
            <a:avLst/>
          </a:prstGeom>
          <a:noFill/>
          <a:ln w="9525">
            <a:noFill/>
          </a:ln>
        </p:spPr>
      </p:pic>
      <p:sp>
        <p:nvSpPr>
          <p:cNvPr id="26630" name="文本框 145414"/>
          <p:cNvSpPr txBox="1"/>
          <p:nvPr/>
        </p:nvSpPr>
        <p:spPr>
          <a:xfrm>
            <a:off x="369888" y="4168775"/>
            <a:ext cx="7834312" cy="2028825"/>
          </a:xfrm>
          <a:prstGeom prst="rect">
            <a:avLst/>
          </a:prstGeom>
          <a:noFill/>
          <a:ln w="9525">
            <a:noFill/>
          </a:ln>
        </p:spPr>
        <p:txBody>
          <a:bodyPr wrap="square" anchor="t" anchorCtr="0">
            <a:spAutoFit/>
          </a:bodyPr>
          <a:p>
            <a:pPr>
              <a:spcBef>
                <a:spcPct val="50000"/>
              </a:spcBef>
            </a:pPr>
            <a:r>
              <a:rPr lang="en-US" altLang="zh-CN" dirty="0">
                <a:latin typeface="微软雅黑" panose="020B0503020204020204" pitchFamily="34" charset="-122"/>
                <a:ea typeface="宋体" panose="02010600030101010101" pitchFamily="2" charset="-122"/>
              </a:rPr>
              <a:t>12</a:t>
            </a:r>
            <a:r>
              <a:rPr lang="zh-CN" altLang="en-US" dirty="0">
                <a:latin typeface="微软雅黑" panose="020B0503020204020204" pitchFamily="34" charset="-122"/>
                <a:ea typeface="宋体" panose="02010600030101010101" pitchFamily="2" charset="-122"/>
              </a:rPr>
              <a:t>、是</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否：</a:t>
            </a: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13</a:t>
            </a:r>
            <a:r>
              <a:rPr lang="zh-CN" altLang="en-US" dirty="0">
                <a:latin typeface="微软雅黑" panose="020B0503020204020204" pitchFamily="34" charset="-122"/>
                <a:ea typeface="宋体" panose="02010600030101010101" pitchFamily="2" charset="-122"/>
              </a:rPr>
              <a:t>、学习成绩、综合考评成绩排名的范围由各学院自行确定，学校、院系、</a:t>
            </a:r>
            <a:r>
              <a:rPr lang="zh-CN" altLang="en-US" dirty="0">
                <a:solidFill>
                  <a:srgbClr val="FF0000"/>
                </a:solidFill>
                <a:latin typeface="微软雅黑" panose="020B0503020204020204" pitchFamily="34" charset="-122"/>
                <a:ea typeface="宋体" panose="02010600030101010101" pitchFamily="2" charset="-122"/>
              </a:rPr>
              <a:t>年级、专业、</a:t>
            </a:r>
            <a:r>
              <a:rPr lang="zh-CN" altLang="en-US" dirty="0">
                <a:latin typeface="微软雅黑" panose="020B0503020204020204" pitchFamily="34" charset="-122"/>
                <a:ea typeface="宋体" panose="02010600030101010101" pitchFamily="2" charset="-122"/>
              </a:rPr>
              <a:t>班级排名均可，但必须注明评选范围的总人数，总人数要与排名范围对应</a:t>
            </a:r>
            <a:r>
              <a:rPr lang="zh-CN" altLang="en-US" dirty="0">
                <a:solidFill>
                  <a:srgbClr val="FF3300"/>
                </a:solidFill>
                <a:latin typeface="微软雅黑" panose="020B0503020204020204" pitchFamily="34" charset="-122"/>
                <a:ea typeface="宋体" panose="02010600030101010101" pitchFamily="2" charset="-122"/>
              </a:rPr>
              <a:t>一致</a:t>
            </a:r>
            <a:r>
              <a:rPr lang="zh-CN" altLang="en-US" dirty="0">
                <a:latin typeface="微软雅黑" panose="020B0503020204020204" pitchFamily="34" charset="-122"/>
                <a:ea typeface="宋体" panose="02010600030101010101" pitchFamily="2" charset="-122"/>
              </a:rPr>
              <a:t>。</a:t>
            </a:r>
            <a:r>
              <a:rPr lang="zh-CN" altLang="en-US" dirty="0">
                <a:solidFill>
                  <a:srgbClr val="FF0000"/>
                </a:solidFill>
                <a:latin typeface="微软雅黑" panose="020B0503020204020204" pitchFamily="34" charset="-122"/>
                <a:ea typeface="宋体" panose="02010600030101010101" pitchFamily="2" charset="-122"/>
              </a:rPr>
              <a:t>同一学生，成绩排名和综合考评排名，分母必须相同，同一排名范围内的学生，成绩排名和综合排名分母必须相同。</a:t>
            </a:r>
            <a:endParaRPr lang="zh-CN" altLang="en-US" dirty="0">
              <a:solidFill>
                <a:srgbClr val="FF0000"/>
              </a:solidFill>
              <a:latin typeface="微软雅黑" panose="020B0503020204020204" pitchFamily="34" charset="-122"/>
              <a:ea typeface="宋体" panose="02010600030101010101" pitchFamily="2" charset="-122"/>
            </a:endParaRPr>
          </a:p>
          <a:p>
            <a:pPr>
              <a:spcBef>
                <a:spcPct val="50000"/>
              </a:spcBef>
            </a:pPr>
            <a:endParaRPr lang="zh-CN" altLang="en-US" b="1" dirty="0">
              <a:solidFill>
                <a:srgbClr val="FF0000"/>
              </a:solidFill>
              <a:latin typeface="微软雅黑" panose="020B0503020204020204" pitchFamily="34" charset="-122"/>
              <a:ea typeface="宋体" panose="02010600030101010101" pitchFamily="2" charset="-122"/>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7650" name="组合 147458"/>
          <p:cNvGrpSpPr/>
          <p:nvPr/>
        </p:nvGrpSpPr>
        <p:grpSpPr>
          <a:xfrm>
            <a:off x="468313" y="476250"/>
            <a:ext cx="935037" cy="865188"/>
            <a:chOff x="0" y="0"/>
            <a:chExt cx="936104" cy="864096"/>
          </a:xfrm>
        </p:grpSpPr>
        <p:sp>
          <p:nvSpPr>
            <p:cNvPr id="147460"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2</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47461"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pic>
        <p:nvPicPr>
          <p:cNvPr id="27653" name="图片 147461" descr="QRZO9Y41T[4CRKBVSN_)ZC8"/>
          <p:cNvPicPr>
            <a:picLocks noChangeAspect="1"/>
          </p:cNvPicPr>
          <p:nvPr/>
        </p:nvPicPr>
        <p:blipFill>
          <a:blip r:embed="rId1"/>
          <a:stretch>
            <a:fillRect/>
          </a:stretch>
        </p:blipFill>
        <p:spPr>
          <a:xfrm>
            <a:off x="755650" y="1900238"/>
            <a:ext cx="7345363" cy="1603375"/>
          </a:xfrm>
          <a:prstGeom prst="rect">
            <a:avLst/>
          </a:prstGeom>
          <a:noFill/>
          <a:ln w="9525">
            <a:noFill/>
          </a:ln>
        </p:spPr>
      </p:pic>
      <p:sp>
        <p:nvSpPr>
          <p:cNvPr id="27654" name="文本框 147462"/>
          <p:cNvSpPr txBox="1"/>
          <p:nvPr/>
        </p:nvSpPr>
        <p:spPr>
          <a:xfrm>
            <a:off x="755650" y="3860800"/>
            <a:ext cx="7440613" cy="2722880"/>
          </a:xfrm>
          <a:prstGeom prst="rect">
            <a:avLst/>
          </a:prstGeom>
          <a:noFill/>
          <a:ln w="9525">
            <a:noFill/>
          </a:ln>
        </p:spPr>
        <p:txBody>
          <a:bodyPr wrap="square" anchor="t" anchorCtr="0">
            <a:spAutoFit/>
          </a:bodyPr>
          <a:p>
            <a:pPr>
              <a:spcBef>
                <a:spcPct val="50000"/>
              </a:spcBef>
            </a:pPr>
            <a:endParaRPr lang="zh-CN" altLang="en-US"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14</a:t>
            </a:r>
            <a:r>
              <a:rPr lang="zh-CN" altLang="en-US" dirty="0">
                <a:latin typeface="微软雅黑" panose="020B0503020204020204" pitchFamily="34" charset="-122"/>
                <a:ea typeface="宋体" panose="02010600030101010101" pitchFamily="2" charset="-122"/>
              </a:rPr>
              <a:t>、必修课：</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大学生修读指南</a:t>
            </a:r>
            <a:r>
              <a:rPr lang="en-US" altLang="zh-CN" dirty="0">
                <a:latin typeface="微软雅黑" panose="020B0503020204020204" pitchFamily="34" charset="-122"/>
                <a:ea typeface="宋体" panose="02010600030101010101" pitchFamily="2" charset="-122"/>
              </a:rPr>
              <a:t>》</a:t>
            </a:r>
            <a:endParaRPr lang="en-US" altLang="zh-CN" dirty="0">
              <a:latin typeface="微软雅黑" panose="020B0503020204020204" pitchFamily="34" charset="-122"/>
              <a:ea typeface="宋体" panose="02010600030101010101" pitchFamily="2" charset="-122"/>
            </a:endParaRPr>
          </a:p>
          <a:p>
            <a:pPr>
              <a:spcBef>
                <a:spcPct val="50000"/>
              </a:spcBef>
            </a:pPr>
            <a:r>
              <a:rPr lang="en-US" altLang="zh-CN" dirty="0">
                <a:latin typeface="微软雅黑" panose="020B0503020204020204" pitchFamily="34" charset="-122"/>
                <a:ea typeface="宋体" panose="02010600030101010101" pitchFamily="2" charset="-122"/>
              </a:rPr>
              <a:t>       2015</a:t>
            </a:r>
            <a:r>
              <a:rPr lang="zh-CN" altLang="en-US" dirty="0">
                <a:latin typeface="微软雅黑" panose="020B0503020204020204" pitchFamily="34" charset="-122"/>
                <a:ea typeface="宋体" panose="02010600030101010101" pitchFamily="2" charset="-122"/>
              </a:rPr>
              <a:t>年后界定的必修课：理论必修</a:t>
            </a:r>
            <a:r>
              <a:rPr lang="en-US" altLang="zh-CN" dirty="0">
                <a:latin typeface="微软雅黑" panose="020B0503020204020204" pitchFamily="34" charset="-122"/>
                <a:ea typeface="宋体" panose="02010600030101010101" pitchFamily="2" charset="-122"/>
              </a:rPr>
              <a:t>+</a:t>
            </a:r>
            <a:r>
              <a:rPr lang="zh-CN" altLang="en-US" dirty="0">
                <a:latin typeface="微软雅黑" panose="020B0503020204020204" pitchFamily="34" charset="-122"/>
                <a:ea typeface="宋体" panose="02010600030101010101" pitchFamily="2" charset="-122"/>
              </a:rPr>
              <a:t>实践必修</a:t>
            </a:r>
            <a:endParaRPr lang="en-US" altLang="zh-CN" dirty="0">
              <a:latin typeface="微软雅黑" panose="020B0503020204020204" pitchFamily="34" charset="-122"/>
              <a:ea typeface="宋体" panose="02010600030101010101" pitchFamily="2" charset="-122"/>
            </a:endParaRPr>
          </a:p>
          <a:p>
            <a:pPr>
              <a:spcBef>
                <a:spcPct val="50000"/>
              </a:spcBef>
            </a:pPr>
            <a:r>
              <a:rPr lang="zh-CN" altLang="en-US" b="1" dirty="0">
                <a:solidFill>
                  <a:srgbClr val="FF0000"/>
                </a:solidFill>
                <a:latin typeface="微软雅黑" panose="020B0503020204020204" pitchFamily="34" charset="-122"/>
                <a:ea typeface="宋体" panose="02010600030101010101" pitchFamily="2" charset="-122"/>
              </a:rPr>
              <a:t>注意：</a:t>
            </a:r>
            <a:r>
              <a:rPr lang="en-US" altLang="zh-CN" dirty="0">
                <a:solidFill>
                  <a:srgbClr val="FF0000"/>
                </a:solidFill>
                <a:latin typeface="微软雅黑" panose="020B0503020204020204" pitchFamily="34" charset="-122"/>
                <a:ea typeface="宋体" panose="02010600030101010101" pitchFamily="2" charset="-122"/>
              </a:rPr>
              <a:t>1</a:t>
            </a:r>
            <a:r>
              <a:rPr lang="zh-CN" altLang="en-US" dirty="0">
                <a:solidFill>
                  <a:srgbClr val="FF0000"/>
                </a:solidFill>
                <a:latin typeface="微软雅黑" panose="020B0503020204020204" pitchFamily="34" charset="-122"/>
                <a:ea typeface="宋体" panose="02010600030101010101" pitchFamily="2" charset="-122"/>
              </a:rPr>
              <a:t>、这里指的必修课门数是指参评当年（</a:t>
            </a:r>
            <a:r>
              <a:rPr lang="en-US" altLang="zh-CN" dirty="0">
                <a:solidFill>
                  <a:srgbClr val="FF0000"/>
                </a:solidFill>
                <a:latin typeface="微软雅黑" panose="020B0503020204020204" pitchFamily="34" charset="-122"/>
                <a:ea typeface="宋体" panose="02010600030101010101" pitchFamily="2" charset="-122"/>
              </a:rPr>
              <a:t>2022-2023</a:t>
            </a:r>
            <a:r>
              <a:rPr lang="zh-CN" altLang="en-US" dirty="0">
                <a:solidFill>
                  <a:srgbClr val="FF0000"/>
                </a:solidFill>
                <a:latin typeface="微软雅黑" panose="020B0503020204020204" pitchFamily="34" charset="-122"/>
                <a:ea typeface="宋体" panose="02010600030101010101" pitchFamily="2" charset="-122"/>
              </a:rPr>
              <a:t>学年）的必修课门数，不要填写成在校期间所有必修课的门数。</a:t>
            </a:r>
            <a:endParaRPr lang="en-US" altLang="zh-CN" dirty="0">
              <a:solidFill>
                <a:srgbClr val="FF0000"/>
              </a:solidFill>
              <a:latin typeface="微软雅黑" panose="020B0503020204020204" pitchFamily="34" charset="-122"/>
              <a:ea typeface="宋体" panose="02010600030101010101" pitchFamily="2" charset="-122"/>
            </a:endParaRPr>
          </a:p>
          <a:p>
            <a:pPr>
              <a:spcBef>
                <a:spcPct val="50000"/>
              </a:spcBef>
            </a:pPr>
            <a:r>
              <a:rPr lang="en-US" altLang="zh-CN" dirty="0">
                <a:solidFill>
                  <a:srgbClr val="FF0000"/>
                </a:solidFill>
                <a:latin typeface="微软雅黑" panose="020B0503020204020204" pitchFamily="34" charset="-122"/>
                <a:ea typeface="宋体" panose="02010600030101010101" pitchFamily="2" charset="-122"/>
              </a:rPr>
              <a:t>          2</a:t>
            </a:r>
            <a:r>
              <a:rPr lang="zh-CN" altLang="en-US" dirty="0">
                <a:solidFill>
                  <a:srgbClr val="FF0000"/>
                </a:solidFill>
                <a:latin typeface="微软雅黑" panose="020B0503020204020204" pitchFamily="34" charset="-122"/>
                <a:ea typeface="宋体" panose="02010600030101010101" pitchFamily="2" charset="-122"/>
              </a:rPr>
              <a:t>、同年级、同专业的不同学生必修课门数必须一致。</a:t>
            </a:r>
            <a:endParaRPr lang="zh-CN" altLang="en-US" dirty="0">
              <a:solidFill>
                <a:srgbClr val="FF0000"/>
              </a:solidFill>
              <a:latin typeface="微软雅黑" panose="020B0503020204020204" pitchFamily="34" charset="-122"/>
              <a:ea typeface="宋体" panose="02010600030101010101" pitchFamily="2" charset="-122"/>
            </a:endParaRPr>
          </a:p>
          <a:p>
            <a:pPr>
              <a:spcBef>
                <a:spcPct val="50000"/>
              </a:spcBef>
            </a:pPr>
            <a:endParaRPr lang="zh-CN" altLang="en-US" dirty="0">
              <a:latin typeface="微软雅黑" panose="020B0503020204020204" pitchFamily="34" charset="-122"/>
              <a:ea typeface="宋体" panose="02010600030101010101" pitchFamily="2" charset="-122"/>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anose="020B0503020204020204" pitchFamily="34" charset="-122"/>
                <a:ea typeface="微软雅黑" panose="020B0503020204020204" pitchFamily="34" charset="-122"/>
              </a:rPr>
              <a:t>                </a:t>
            </a:r>
            <a:r>
              <a:rPr lang="zh-CN" altLang="en-US" sz="3200" b="1" dirty="0">
                <a:solidFill>
                  <a:srgbClr val="FFFFFF"/>
                </a:solidFill>
                <a:latin typeface="微软雅黑" panose="020B0503020204020204" pitchFamily="34" charset="-122"/>
                <a:ea typeface="微软雅黑" panose="020B0503020204020204" pitchFamily="34" charset="-122"/>
              </a:rPr>
              <a:t>国家奖学金审批表填写说明</a:t>
            </a:r>
            <a:endParaRPr lang="zh-CN" altLang="en-US" sz="3200" dirty="0">
              <a:solidFill>
                <a:srgbClr val="FFFFFF"/>
              </a:solidFill>
              <a:latin typeface="微软雅黑" panose="020B0503020204020204" pitchFamily="34" charset="-122"/>
              <a:ea typeface="微软雅黑" panose="020B0503020204020204" pitchFamily="34" charset="-122"/>
            </a:endParaRPr>
          </a:p>
        </p:txBody>
      </p:sp>
      <p:grpSp>
        <p:nvGrpSpPr>
          <p:cNvPr id="28674" name="组合 153602"/>
          <p:cNvGrpSpPr/>
          <p:nvPr/>
        </p:nvGrpSpPr>
        <p:grpSpPr>
          <a:xfrm>
            <a:off x="468313" y="476250"/>
            <a:ext cx="935037" cy="865188"/>
            <a:chOff x="0" y="0"/>
            <a:chExt cx="936104" cy="864096"/>
          </a:xfrm>
        </p:grpSpPr>
        <p:sp>
          <p:nvSpPr>
            <p:cNvPr id="153604"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
          <p:nvSpPr>
            <p:cNvPr id="153605" name="矩形 1"/>
            <p:cNvSpPr/>
            <p:nvPr/>
          </p:nvSpPr>
          <p:spPr>
            <a:xfrm>
              <a:off x="389381" y="33296"/>
              <a:ext cx="168467" cy="822872"/>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rPr>
                <a:t>2</a:t>
              </a: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anose="020B0503020204020204" pitchFamily="34" charset="-122"/>
                <a:ea typeface="微软雅黑" panose="020B0503020204020204" pitchFamily="34" charset="-122"/>
                <a:cs typeface="+mn-cs"/>
              </a:endParaRPr>
            </a:p>
          </p:txBody>
        </p:sp>
      </p:grpSp>
      <p:sp>
        <p:nvSpPr>
          <p:cNvPr id="28677" name="文本框 153608"/>
          <p:cNvSpPr txBox="1"/>
          <p:nvPr/>
        </p:nvSpPr>
        <p:spPr>
          <a:xfrm>
            <a:off x="714375" y="3786188"/>
            <a:ext cx="7848600" cy="2168525"/>
          </a:xfrm>
          <a:prstGeom prst="rect">
            <a:avLst/>
          </a:prstGeom>
          <a:noFill/>
          <a:ln w="9525">
            <a:noFill/>
          </a:ln>
        </p:spPr>
        <p:txBody>
          <a:bodyPr anchor="t" anchorCtr="0">
            <a:spAutoFit/>
          </a:bodyPr>
          <a:p>
            <a:pPr>
              <a:spcBef>
                <a:spcPct val="50000"/>
              </a:spcBef>
            </a:pPr>
            <a:r>
              <a:rPr lang="zh-CN" altLang="en-US" dirty="0">
                <a:latin typeface="微软雅黑" panose="020B0503020204020204" pitchFamily="34" charset="-122"/>
                <a:ea typeface="宋体" panose="02010600030101010101" pitchFamily="2" charset="-122"/>
              </a:rPr>
              <a:t> </a:t>
            </a:r>
            <a:r>
              <a:rPr lang="en-US" altLang="zh-CN" dirty="0">
                <a:latin typeface="微软雅黑" panose="020B0503020204020204" pitchFamily="34" charset="-122"/>
                <a:ea typeface="宋体" panose="02010600030101010101" pitchFamily="2" charset="-122"/>
              </a:rPr>
              <a:t>15</a:t>
            </a:r>
            <a:r>
              <a:rPr lang="zh-CN" altLang="en-US" dirty="0">
                <a:latin typeface="微软雅黑" panose="020B0503020204020204" pitchFamily="34" charset="-122"/>
                <a:ea typeface="宋体" panose="02010600030101010101" pitchFamily="2" charset="-122"/>
              </a:rPr>
              <a:t>、大学期间主要获奖情况</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（1） 所有获奖情况的填写按照获奖时间</a:t>
            </a:r>
            <a:r>
              <a:rPr lang="zh-CN" altLang="en-US" b="1" dirty="0">
                <a:solidFill>
                  <a:srgbClr val="FF0000"/>
                </a:solidFill>
                <a:latin typeface="微软雅黑" panose="020B0503020204020204" pitchFamily="34" charset="-122"/>
                <a:ea typeface="宋体" panose="02010600030101010101" pitchFamily="2" charset="-122"/>
              </a:rPr>
              <a:t>由近到远</a:t>
            </a:r>
            <a:r>
              <a:rPr lang="zh-CN" altLang="en-US" dirty="0">
                <a:latin typeface="微软雅黑" panose="020B0503020204020204" pitchFamily="34" charset="-122"/>
                <a:ea typeface="宋体" panose="02010600030101010101" pitchFamily="2" charset="-122"/>
              </a:rPr>
              <a:t>填写，如20</a:t>
            </a:r>
            <a:r>
              <a:rPr lang="en-US" altLang="zh-CN" dirty="0">
                <a:latin typeface="微软雅黑" panose="020B0503020204020204" pitchFamily="34" charset="-122"/>
                <a:ea typeface="宋体" panose="02010600030101010101" pitchFamily="2" charset="-122"/>
              </a:rPr>
              <a:t>22</a:t>
            </a:r>
            <a:r>
              <a:rPr lang="zh-CN" altLang="en-US" dirty="0">
                <a:latin typeface="微软雅黑" panose="020B0503020204020204" pitchFamily="34" charset="-122"/>
                <a:ea typeface="宋体" panose="02010600030101010101" pitchFamily="2" charset="-122"/>
              </a:rPr>
              <a:t>年、20</a:t>
            </a:r>
            <a:r>
              <a:rPr lang="en-US" altLang="zh-CN" dirty="0">
                <a:latin typeface="微软雅黑" panose="020B0503020204020204" pitchFamily="34" charset="-122"/>
                <a:ea typeface="宋体" panose="02010600030101010101" pitchFamily="2" charset="-122"/>
              </a:rPr>
              <a:t>21</a:t>
            </a:r>
            <a:r>
              <a:rPr lang="zh-CN" altLang="en-US" dirty="0">
                <a:latin typeface="微软雅黑" panose="020B0503020204020204" pitchFamily="34" charset="-122"/>
                <a:ea typeface="宋体" panose="02010600030101010101" pitchFamily="2" charset="-122"/>
              </a:rPr>
              <a:t>年。切勿时间顺序错乱。</a:t>
            </a:r>
            <a:endParaRPr lang="zh-CN" altLang="en-US" dirty="0">
              <a:latin typeface="微软雅黑" panose="020B0503020204020204" pitchFamily="34" charset="-122"/>
              <a:ea typeface="宋体" panose="02010600030101010101" pitchFamily="2" charset="-122"/>
            </a:endParaRPr>
          </a:p>
          <a:p>
            <a:pPr>
              <a:spcBef>
                <a:spcPct val="50000"/>
              </a:spcBef>
            </a:pPr>
            <a:r>
              <a:rPr lang="zh-CN" altLang="en-US" dirty="0">
                <a:latin typeface="微软雅黑" panose="020B0503020204020204" pitchFamily="34" charset="-122"/>
                <a:ea typeface="宋体" panose="02010600030101010101" pitchFamily="2" charset="-122"/>
              </a:rPr>
              <a:t>（2） </a:t>
            </a:r>
            <a:r>
              <a:rPr lang="zh-CN" altLang="en-US" b="1" dirty="0">
                <a:solidFill>
                  <a:srgbClr val="FF0000"/>
                </a:solidFill>
                <a:latin typeface="微软雅黑" panose="020B0503020204020204" pitchFamily="34" charset="-122"/>
                <a:ea typeface="宋体" panose="02010600030101010101" pitchFamily="2" charset="-122"/>
              </a:rPr>
              <a:t>集体奖项最好不写</a:t>
            </a:r>
            <a:r>
              <a:rPr lang="zh-CN" altLang="en-US" dirty="0">
                <a:latin typeface="微软雅黑" panose="020B0503020204020204" pitchFamily="34" charset="-122"/>
                <a:ea typeface="宋体" panose="02010600030101010101" pitchFamily="2" charset="-122"/>
              </a:rPr>
              <a:t>，如优秀班集体或优秀团支部等；资格证书和等级证书均不算是个人获奖；选填</a:t>
            </a:r>
            <a:r>
              <a:rPr lang="zh-CN" altLang="en-US" b="1" dirty="0">
                <a:solidFill>
                  <a:srgbClr val="FF0000"/>
                </a:solidFill>
                <a:latin typeface="微软雅黑" panose="020B0503020204020204" pitchFamily="34" charset="-122"/>
                <a:ea typeface="宋体" panose="02010600030101010101" pitchFamily="2" charset="-122"/>
              </a:rPr>
              <a:t>含金量较高</a:t>
            </a:r>
            <a:r>
              <a:rPr lang="zh-CN" altLang="en-US" dirty="0">
                <a:latin typeface="微软雅黑" panose="020B0503020204020204" pitchFamily="34" charset="-122"/>
                <a:ea typeface="宋体" panose="02010600030101010101" pitchFamily="2" charset="-122"/>
              </a:rPr>
              <a:t>的奖项，确无，仅填至院系一级。</a:t>
            </a:r>
            <a:endParaRPr lang="zh-CN" altLang="en-US" dirty="0">
              <a:latin typeface="微软雅黑" panose="020B0503020204020204" pitchFamily="34" charset="-122"/>
              <a:ea typeface="宋体" panose="02010600030101010101" pitchFamily="2" charset="-122"/>
            </a:endParaRPr>
          </a:p>
          <a:p>
            <a:pPr>
              <a:spcBef>
                <a:spcPct val="50000"/>
              </a:spcBef>
            </a:pPr>
            <a:endParaRPr lang="zh-CN" altLang="en-US" b="1" dirty="0">
              <a:solidFill>
                <a:srgbClr val="FF0000"/>
              </a:solidFill>
              <a:latin typeface="微软雅黑" panose="020B0503020204020204" pitchFamily="34" charset="-122"/>
              <a:ea typeface="宋体" panose="02010600030101010101" pitchFamily="2" charset="-122"/>
            </a:endParaRPr>
          </a:p>
        </p:txBody>
      </p:sp>
      <p:sp>
        <p:nvSpPr>
          <p:cNvPr id="2" name="流程图: 终止 1"/>
          <p:cNvSpPr/>
          <p:nvPr/>
        </p:nvSpPr>
        <p:spPr>
          <a:xfrm>
            <a:off x="785813" y="3714750"/>
            <a:ext cx="3429000" cy="431800"/>
          </a:xfrm>
          <a:prstGeom prst="flowChartTerminator">
            <a:avLst/>
          </a:pr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28679" name="图片 3"/>
          <p:cNvPicPr>
            <a:picLocks noChangeAspect="1"/>
          </p:cNvPicPr>
          <p:nvPr/>
        </p:nvPicPr>
        <p:blipFill>
          <a:blip r:embed="rId1"/>
          <a:stretch>
            <a:fillRect/>
          </a:stretch>
        </p:blipFill>
        <p:spPr>
          <a:xfrm>
            <a:off x="714375" y="1341438"/>
            <a:ext cx="7935913" cy="2300287"/>
          </a:xfrm>
          <a:prstGeom prst="rect">
            <a:avLst/>
          </a:prstGeom>
          <a:noFill/>
          <a:ln w="9525">
            <a:noFill/>
          </a:ln>
        </p:spPr>
      </p:pic>
    </p:spTree>
  </p:cSld>
  <p:clrMapOvr>
    <a:masterClrMapping/>
  </p:clrMapOvr>
  <p:transition spd="slow">
    <p:push/>
  </p:transition>
</p:sld>
</file>

<file path=ppt/tags/tag1.xml><?xml version="1.0" encoding="utf-8"?>
<p:tagLst xmlns:p="http://schemas.openxmlformats.org/presentationml/2006/main">
  <p:tag name="TABLE_ENDDRAG_ORIGIN_RECT" val="580*183"/>
  <p:tag name="TABLE_ENDDRAG_RECT" val="66*134*580*183"/>
</p:tagLst>
</file>

<file path=ppt/tags/tag2.xml><?xml version="1.0" encoding="utf-8"?>
<p:tagLst xmlns:p="http://schemas.openxmlformats.org/presentationml/2006/main">
  <p:tag name="TABLE_ENDDRAG_ORIGIN_RECT" val="580*183"/>
  <p:tag name="TABLE_ENDDRAG_RECT" val="66*134*580*183"/>
  <p:tag name="KSO_WM_BEAUTIFY_FLAG" val=""/>
</p:tagLst>
</file>

<file path=ppt/tags/tag3.xml><?xml version="1.0" encoding="utf-8"?>
<p:tagLst xmlns:p="http://schemas.openxmlformats.org/presentationml/2006/main">
  <p:tag name="TABLE_ENDDRAG_ORIGIN_RECT" val="580*183"/>
  <p:tag name="TABLE_ENDDRAG_RECT" val="66*134*580*183"/>
  <p:tag name="KSO_WM_BEAUTIFY_FLAG" val=""/>
</p:tagLst>
</file>

<file path=ppt/tags/tag4.xml><?xml version="1.0" encoding="utf-8"?>
<p:tagLst xmlns:p="http://schemas.openxmlformats.org/presentationml/2006/main">
  <p:tag name="KSO_WPP_MARK_KEY" val="f1aa4ecf-51db-4593-aa4e-30baf8e80116"/>
  <p:tag name="COMMONDATA" val="eyJoZGlkIjoiZDE1ZDBhZTUzZjMwZTdkYTY3ZDRkNTc3NzhlM2I0NGYifQ=="/>
</p:tagLst>
</file>

<file path=ppt/theme/theme1.xml><?xml version="1.0" encoding="utf-8"?>
<a:theme xmlns:a="http://schemas.openxmlformats.org/drawingml/2006/main" name="2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3894</Words>
  <Application>WPS 演示</Application>
  <PresentationFormat>全屏显示(4:3)</PresentationFormat>
  <Paragraphs>656</Paragraphs>
  <Slides>20</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20</vt:i4>
      </vt:variant>
    </vt:vector>
  </HeadingPairs>
  <TitlesOfParts>
    <vt:vector size="31" baseType="lpstr">
      <vt:lpstr>Arial</vt:lpstr>
      <vt:lpstr>宋体</vt:lpstr>
      <vt:lpstr>Wingdings</vt:lpstr>
      <vt:lpstr>Calibri</vt:lpstr>
      <vt:lpstr>微软雅黑</vt:lpstr>
      <vt:lpstr>华文中宋</vt:lpstr>
      <vt:lpstr>宋体</vt:lpstr>
      <vt:lpstr>Arial Unicode MS</vt:lpstr>
      <vt:lpstr>2_Office 主题</vt:lpstr>
      <vt:lpstr>3_Office 主题</vt:lpstr>
      <vt:lpstr>1_Office 主题</vt:lpstr>
      <vt:lpstr>国家奖助学金相关填写要求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信息素养2.0的内容模块研究</dc:title>
  <dc:creator>jxdd</dc:creator>
  <cp:lastModifiedBy>张前亮</cp:lastModifiedBy>
  <cp:revision>1292</cp:revision>
  <dcterms:created xsi:type="dcterms:W3CDTF">2011-05-23T15:42:00Z</dcterms:created>
  <dcterms:modified xsi:type="dcterms:W3CDTF">2023-10-03T05:26:55Z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220DDE22469E44A59E2152035771AF19_13</vt:lpwstr>
  </property>
</Properties>
</file>