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93" r:id="rId2"/>
    <p:sldId id="305" r:id="rId3"/>
    <p:sldId id="2866" r:id="rId4"/>
    <p:sldId id="2868" r:id="rId5"/>
    <p:sldId id="2871" r:id="rId6"/>
    <p:sldId id="2870" r:id="rId7"/>
    <p:sldId id="2869" r:id="rId8"/>
  </p:sldIdLst>
  <p:sldSz cx="12192000" cy="6858000"/>
  <p:notesSz cx="6858000" cy="9144000"/>
  <p:custDataLst>
    <p:tags r:id="rId1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483" userDrawn="1">
          <p15:clr>
            <a:srgbClr val="A4A3A4"/>
          </p15:clr>
        </p15:guide>
        <p15:guide id="2" pos="7256" userDrawn="1">
          <p15:clr>
            <a:srgbClr val="A4A3A4"/>
          </p15:clr>
        </p15:guide>
        <p15:guide id="3" orient="horz" pos="648" userDrawn="1">
          <p15:clr>
            <a:srgbClr val="A4A3A4"/>
          </p15:clr>
        </p15:guide>
        <p15:guide id="4" orient="horz" pos="709" userDrawn="1">
          <p15:clr>
            <a:srgbClr val="A4A3A4"/>
          </p15:clr>
        </p15:guide>
        <p15:guide id="5" orient="horz" pos="3928" userDrawn="1">
          <p15:clr>
            <a:srgbClr val="A4A3A4"/>
          </p15:clr>
        </p15:guide>
        <p15:guide id="6" orient="horz" pos="354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438C"/>
    <a:srgbClr val="9B1C0F"/>
    <a:srgbClr val="8DA8E3"/>
    <a:srgbClr val="193165"/>
    <a:srgbClr val="81180D"/>
    <a:srgbClr val="1A347C"/>
    <a:srgbClr val="172E6D"/>
    <a:srgbClr val="A2170C"/>
    <a:srgbClr val="B5453D"/>
    <a:srgbClr val="1D2C8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showGuides="1">
      <p:cViewPr varScale="1">
        <p:scale>
          <a:sx n="85" d="100"/>
          <a:sy n="85" d="100"/>
        </p:scale>
        <p:origin x="696" y="60"/>
      </p:cViewPr>
      <p:guideLst>
        <p:guide pos="483"/>
        <p:guide pos="7256"/>
        <p:guide orient="horz" pos="648"/>
        <p:guide orient="horz" pos="709"/>
        <p:guide orient="horz" pos="3928"/>
        <p:guide orient="horz" pos="354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tags" Target="tags/tag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00C850-3B2D-4D41-BA4A-F2F2B32BE0A4}" type="datetimeFigureOut">
              <a:rPr lang="zh-CN" altLang="en-US" smtClean="0"/>
              <a:t>2026-04-14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625B69-6BB2-4B11-899D-B98046F2C056}" type="slidenum">
              <a:rPr lang="zh-CN" altLang="en-US" smtClean="0"/>
              <a:t>‹#›</a:t>
            </a:fld>
            <a:endParaRPr lang="zh-CN" altLang="en-US"/>
          </a:p>
        </p:txBody>
      </p:sp>
    </p:spTree>
    <p:extLst>
      <p:ext uri="{BB962C8B-B14F-4D97-AF65-F5344CB8AC3E}">
        <p14:creationId xmlns:p14="http://schemas.microsoft.com/office/powerpoint/2010/main" val="9556182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8D3813D0-4411-AB9F-FCAD-88480F5DE9C8}"/>
              </a:ext>
            </a:extLst>
          </p:cNvPr>
          <p:cNvSpPr/>
          <p:nvPr userDrawn="1"/>
        </p:nvSpPr>
        <p:spPr>
          <a:xfrm>
            <a:off x="0" y="1367776"/>
            <a:ext cx="12192000" cy="2645638"/>
          </a:xfrm>
          <a:prstGeom prst="rect">
            <a:avLst/>
          </a:prstGeom>
          <a:solidFill>
            <a:schemeClr val="accent5">
              <a:lumMod val="20000"/>
              <a:lumOff val="80000"/>
            </a:schemeClr>
          </a:solidFill>
          <a:ln>
            <a:noFill/>
          </a:ln>
          <a:effectLst>
            <a:outerShdw blurRad="152400" dist="190500" dir="13500000" algn="ctr" rotWithShape="0">
              <a:schemeClr val="bg1">
                <a:alpha val="2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a:extLst>
              <a:ext uri="{FF2B5EF4-FFF2-40B4-BE49-F238E27FC236}">
                <a16:creationId xmlns:a16="http://schemas.microsoft.com/office/drawing/2014/main" id="{5B931FD8-2512-342B-30B7-EA165EDD34F5}"/>
              </a:ext>
            </a:extLst>
          </p:cNvPr>
          <p:cNvSpPr/>
          <p:nvPr userDrawn="1"/>
        </p:nvSpPr>
        <p:spPr>
          <a:xfrm>
            <a:off x="0" y="1257617"/>
            <a:ext cx="12192000" cy="2645638"/>
          </a:xfrm>
          <a:prstGeom prst="rect">
            <a:avLst/>
          </a:prstGeom>
          <a:solidFill>
            <a:srgbClr val="22438C"/>
          </a:solidFill>
          <a:ln>
            <a:noFill/>
          </a:ln>
          <a:effectLst>
            <a:outerShdw blurRad="152400" dist="190500" dir="13500000" algn="ctr" rotWithShape="0">
              <a:schemeClr val="bg1">
                <a:alpha val="2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38801639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1BE0A81-67F7-81E4-8874-4AA241A1825B}"/>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090EE63E-C3F3-22B4-422D-BF079A0378C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B6CA1757-3B5C-A93B-D7E5-AD3394DD19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B948E7FF-C408-88D0-3892-873543AA817D}"/>
              </a:ext>
            </a:extLst>
          </p:cNvPr>
          <p:cNvSpPr>
            <a:spLocks noGrp="1"/>
          </p:cNvSpPr>
          <p:nvPr>
            <p:ph type="dt" sz="half" idx="10"/>
          </p:nvPr>
        </p:nvSpPr>
        <p:spPr/>
        <p:txBody>
          <a:bodyPr/>
          <a:lstStyle/>
          <a:p>
            <a:fld id="{30C8D33E-569B-4679-8CA1-BEBE1AE52EFA}" type="datetimeFigureOut">
              <a:rPr lang="zh-CN" altLang="en-US" smtClean="0"/>
              <a:t>2026-04-14</a:t>
            </a:fld>
            <a:endParaRPr lang="zh-CN" altLang="en-US"/>
          </a:p>
        </p:txBody>
      </p:sp>
      <p:sp>
        <p:nvSpPr>
          <p:cNvPr id="6" name="页脚占位符 5">
            <a:extLst>
              <a:ext uri="{FF2B5EF4-FFF2-40B4-BE49-F238E27FC236}">
                <a16:creationId xmlns:a16="http://schemas.microsoft.com/office/drawing/2014/main" id="{D45AD78D-3E84-EE91-582F-E21B9234E1B3}"/>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7CE5E09A-2F27-E9F6-E979-668276EB2C29}"/>
              </a:ext>
            </a:extLst>
          </p:cNvPr>
          <p:cNvSpPr>
            <a:spLocks noGrp="1"/>
          </p:cNvSpPr>
          <p:nvPr>
            <p:ph type="sldNum" sz="quarter" idx="12"/>
          </p:nvPr>
        </p:nvSpPr>
        <p:spPr/>
        <p:txBody>
          <a:bodyPr/>
          <a:lstStyle/>
          <a:p>
            <a:fld id="{FC496BF0-F30E-442E-BAF8-1E12E07FA9C7}" type="slidenum">
              <a:rPr lang="zh-CN" altLang="en-US" smtClean="0"/>
              <a:t>‹#›</a:t>
            </a:fld>
            <a:endParaRPr lang="zh-CN" altLang="en-US"/>
          </a:p>
        </p:txBody>
      </p:sp>
    </p:spTree>
    <p:extLst>
      <p:ext uri="{BB962C8B-B14F-4D97-AF65-F5344CB8AC3E}">
        <p14:creationId xmlns:p14="http://schemas.microsoft.com/office/powerpoint/2010/main" val="15524245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898D81A-5C63-874E-E8C5-73610C1B3C30}"/>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0B52F0F5-C985-7D09-152B-4BBAA9B422CF}"/>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BB37C0C3-FDD0-88A0-B107-2F78B2BAD32E}"/>
              </a:ext>
            </a:extLst>
          </p:cNvPr>
          <p:cNvSpPr>
            <a:spLocks noGrp="1"/>
          </p:cNvSpPr>
          <p:nvPr>
            <p:ph type="dt" sz="half" idx="10"/>
          </p:nvPr>
        </p:nvSpPr>
        <p:spPr/>
        <p:txBody>
          <a:bodyPr/>
          <a:lstStyle/>
          <a:p>
            <a:fld id="{30C8D33E-569B-4679-8CA1-BEBE1AE52EFA}" type="datetimeFigureOut">
              <a:rPr lang="zh-CN" altLang="en-US" smtClean="0"/>
              <a:t>2026-04-14</a:t>
            </a:fld>
            <a:endParaRPr lang="zh-CN" altLang="en-US"/>
          </a:p>
        </p:txBody>
      </p:sp>
      <p:sp>
        <p:nvSpPr>
          <p:cNvPr id="5" name="页脚占位符 4">
            <a:extLst>
              <a:ext uri="{FF2B5EF4-FFF2-40B4-BE49-F238E27FC236}">
                <a16:creationId xmlns:a16="http://schemas.microsoft.com/office/drawing/2014/main" id="{59CDB8C3-9728-2A49-64E7-C43B919DA1D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88D97F5-8509-0398-742C-B3CAA6E1DB14}"/>
              </a:ext>
            </a:extLst>
          </p:cNvPr>
          <p:cNvSpPr>
            <a:spLocks noGrp="1"/>
          </p:cNvSpPr>
          <p:nvPr>
            <p:ph type="sldNum" sz="quarter" idx="12"/>
          </p:nvPr>
        </p:nvSpPr>
        <p:spPr/>
        <p:txBody>
          <a:bodyPr/>
          <a:lstStyle/>
          <a:p>
            <a:fld id="{FC496BF0-F30E-442E-BAF8-1E12E07FA9C7}" type="slidenum">
              <a:rPr lang="zh-CN" altLang="en-US" smtClean="0"/>
              <a:t>‹#›</a:t>
            </a:fld>
            <a:endParaRPr lang="zh-CN" altLang="en-US"/>
          </a:p>
        </p:txBody>
      </p:sp>
    </p:spTree>
    <p:extLst>
      <p:ext uri="{BB962C8B-B14F-4D97-AF65-F5344CB8AC3E}">
        <p14:creationId xmlns:p14="http://schemas.microsoft.com/office/powerpoint/2010/main" val="39572403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04DCE6A0-6D02-A24C-FE72-6E032F481C5D}"/>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95026E3A-057F-270C-1DCD-1EE533140E01}"/>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85E34524-D404-7A29-B555-AA98A63983B8}"/>
              </a:ext>
            </a:extLst>
          </p:cNvPr>
          <p:cNvSpPr>
            <a:spLocks noGrp="1"/>
          </p:cNvSpPr>
          <p:nvPr>
            <p:ph type="dt" sz="half" idx="10"/>
          </p:nvPr>
        </p:nvSpPr>
        <p:spPr/>
        <p:txBody>
          <a:bodyPr/>
          <a:lstStyle/>
          <a:p>
            <a:fld id="{30C8D33E-569B-4679-8CA1-BEBE1AE52EFA}" type="datetimeFigureOut">
              <a:rPr lang="zh-CN" altLang="en-US" smtClean="0"/>
              <a:t>2026-04-14</a:t>
            </a:fld>
            <a:endParaRPr lang="zh-CN" altLang="en-US"/>
          </a:p>
        </p:txBody>
      </p:sp>
      <p:sp>
        <p:nvSpPr>
          <p:cNvPr id="5" name="页脚占位符 4">
            <a:extLst>
              <a:ext uri="{FF2B5EF4-FFF2-40B4-BE49-F238E27FC236}">
                <a16:creationId xmlns:a16="http://schemas.microsoft.com/office/drawing/2014/main" id="{CE6E360D-BF13-7D1C-4CE5-4949D579317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1BB8D0E3-EC44-A74A-AB84-FCAA51738409}"/>
              </a:ext>
            </a:extLst>
          </p:cNvPr>
          <p:cNvSpPr>
            <a:spLocks noGrp="1"/>
          </p:cNvSpPr>
          <p:nvPr>
            <p:ph type="sldNum" sz="quarter" idx="12"/>
          </p:nvPr>
        </p:nvSpPr>
        <p:spPr/>
        <p:txBody>
          <a:bodyPr/>
          <a:lstStyle/>
          <a:p>
            <a:fld id="{FC496BF0-F30E-442E-BAF8-1E12E07FA9C7}" type="slidenum">
              <a:rPr lang="zh-CN" altLang="en-US" smtClean="0"/>
              <a:t>‹#›</a:t>
            </a:fld>
            <a:endParaRPr lang="zh-CN" altLang="en-US"/>
          </a:p>
        </p:txBody>
      </p:sp>
    </p:spTree>
    <p:extLst>
      <p:ext uri="{BB962C8B-B14F-4D97-AF65-F5344CB8AC3E}">
        <p14:creationId xmlns:p14="http://schemas.microsoft.com/office/powerpoint/2010/main" val="2330978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FA63BDB-8CEA-203B-59E6-208CC828FDEB}"/>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9596E762-17ED-5DAD-9B7E-9A2988FA8348}"/>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5BC9B199-8739-D5BA-3C4F-9F22A92DC025}"/>
              </a:ext>
            </a:extLst>
          </p:cNvPr>
          <p:cNvSpPr>
            <a:spLocks noGrp="1"/>
          </p:cNvSpPr>
          <p:nvPr>
            <p:ph type="dt" sz="half" idx="10"/>
          </p:nvPr>
        </p:nvSpPr>
        <p:spPr/>
        <p:txBody>
          <a:bodyPr/>
          <a:lstStyle/>
          <a:p>
            <a:fld id="{30C8D33E-569B-4679-8CA1-BEBE1AE52EFA}" type="datetimeFigureOut">
              <a:rPr lang="zh-CN" altLang="en-US" smtClean="0"/>
              <a:t>2026-04-14</a:t>
            </a:fld>
            <a:endParaRPr lang="zh-CN" altLang="en-US"/>
          </a:p>
        </p:txBody>
      </p:sp>
      <p:sp>
        <p:nvSpPr>
          <p:cNvPr id="5" name="页脚占位符 4">
            <a:extLst>
              <a:ext uri="{FF2B5EF4-FFF2-40B4-BE49-F238E27FC236}">
                <a16:creationId xmlns:a16="http://schemas.microsoft.com/office/drawing/2014/main" id="{A9B20DD3-42FD-A687-2A2B-97967B9E9BB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7B0ACA7-3591-EC8F-6540-9BE6C60FD645}"/>
              </a:ext>
            </a:extLst>
          </p:cNvPr>
          <p:cNvSpPr>
            <a:spLocks noGrp="1"/>
          </p:cNvSpPr>
          <p:nvPr>
            <p:ph type="sldNum" sz="quarter" idx="12"/>
          </p:nvPr>
        </p:nvSpPr>
        <p:spPr/>
        <p:txBody>
          <a:bodyPr/>
          <a:lstStyle/>
          <a:p>
            <a:fld id="{FC496BF0-F30E-442E-BAF8-1E12E07FA9C7}" type="slidenum">
              <a:rPr lang="zh-CN" altLang="en-US" smtClean="0"/>
              <a:t>‹#›</a:t>
            </a:fld>
            <a:endParaRPr lang="zh-CN" altLang="en-US"/>
          </a:p>
        </p:txBody>
      </p:sp>
      <p:sp>
        <p:nvSpPr>
          <p:cNvPr id="71" name="矩形 70">
            <a:extLst>
              <a:ext uri="{FF2B5EF4-FFF2-40B4-BE49-F238E27FC236}">
                <a16:creationId xmlns:a16="http://schemas.microsoft.com/office/drawing/2014/main" id="{D4C57F7A-6524-1820-0AE7-6554B3C1B460}"/>
              </a:ext>
            </a:extLst>
          </p:cNvPr>
          <p:cNvSpPr/>
          <p:nvPr userDrawn="1"/>
        </p:nvSpPr>
        <p:spPr>
          <a:xfrm>
            <a:off x="-1" y="0"/>
            <a:ext cx="2234837" cy="6857998"/>
          </a:xfrm>
          <a:prstGeom prst="rect">
            <a:avLst/>
          </a:prstGeom>
          <a:solidFill>
            <a:srgbClr val="22438C"/>
          </a:solidFill>
          <a:ln>
            <a:noFill/>
          </a:ln>
          <a:effectLst>
            <a:outerShdw blurRad="152400" dist="190500" dir="13500000" algn="ctr" rotWithShape="0">
              <a:schemeClr val="bg1">
                <a:alpha val="2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灯片编号占位符 5">
            <a:extLst>
              <a:ext uri="{FF2B5EF4-FFF2-40B4-BE49-F238E27FC236}">
                <a16:creationId xmlns:a16="http://schemas.microsoft.com/office/drawing/2014/main" id="{F02DBBE5-4AE1-BDC2-5062-FCE100135031}"/>
              </a:ext>
            </a:extLst>
          </p:cNvPr>
          <p:cNvSpPr txBox="1">
            <a:spLocks/>
          </p:cNvSpPr>
          <p:nvPr userDrawn="1"/>
        </p:nvSpPr>
        <p:spPr>
          <a:xfrm>
            <a:off x="11577464" y="6375510"/>
            <a:ext cx="561527" cy="384284"/>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FC496BF0-F30E-442E-BAF8-1E12E07FA9C7}" type="slidenum">
              <a:rPr lang="zh-CN" altLang="en-US" sz="1600" smtClean="0">
                <a:solidFill>
                  <a:srgbClr val="22438C"/>
                </a:solidFill>
                <a:latin typeface="Arial" panose="020B0604020202020204" pitchFamily="34" charset="0"/>
                <a:ea typeface="微软雅黑" panose="020B0503020204020204" pitchFamily="34" charset="-122"/>
                <a:cs typeface="+mn-ea"/>
                <a:sym typeface="Arial" panose="020B0604020202020204" pitchFamily="34" charset="0"/>
              </a:rPr>
              <a:pPr algn="ctr"/>
              <a:t>‹#›</a:t>
            </a:fld>
            <a:endParaRPr lang="zh-CN" altLang="en-US" sz="1600" dirty="0">
              <a:solidFill>
                <a:srgbClr val="22438C"/>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73" name="组合 72">
            <a:extLst>
              <a:ext uri="{FF2B5EF4-FFF2-40B4-BE49-F238E27FC236}">
                <a16:creationId xmlns:a16="http://schemas.microsoft.com/office/drawing/2014/main" id="{73365D6D-4C9F-6398-C5DD-039222B22303}"/>
              </a:ext>
            </a:extLst>
          </p:cNvPr>
          <p:cNvGrpSpPr/>
          <p:nvPr userDrawn="1"/>
        </p:nvGrpSpPr>
        <p:grpSpPr>
          <a:xfrm>
            <a:off x="11476021" y="6495419"/>
            <a:ext cx="225464" cy="160887"/>
            <a:chOff x="10959148" y="6183631"/>
            <a:chExt cx="523249" cy="373380"/>
          </a:xfrm>
          <a:solidFill>
            <a:srgbClr val="22438C"/>
          </a:solidFill>
        </p:grpSpPr>
        <p:sp>
          <p:nvSpPr>
            <p:cNvPr id="74" name="Freeform 46">
              <a:extLst>
                <a:ext uri="{FF2B5EF4-FFF2-40B4-BE49-F238E27FC236}">
                  <a16:creationId xmlns:a16="http://schemas.microsoft.com/office/drawing/2014/main" id="{E29E8351-5C3A-4156-192F-F55AC04379EF}"/>
                </a:ext>
              </a:extLst>
            </p:cNvPr>
            <p:cNvSpPr>
              <a:spLocks/>
            </p:cNvSpPr>
            <p:nvPr/>
          </p:nvSpPr>
          <p:spPr bwMode="auto">
            <a:xfrm>
              <a:off x="10959148" y="6183631"/>
              <a:ext cx="230882" cy="373380"/>
            </a:xfrm>
            <a:custGeom>
              <a:avLst/>
              <a:gdLst>
                <a:gd name="T0" fmla="*/ 34 w 422"/>
                <a:gd name="T1" fmla="*/ 652 h 682"/>
                <a:gd name="T2" fmla="*/ 32 w 422"/>
                <a:gd name="T3" fmla="*/ 651 h 682"/>
                <a:gd name="T4" fmla="*/ 30 w 422"/>
                <a:gd name="T5" fmla="*/ 543 h 682"/>
                <a:gd name="T6" fmla="*/ 212 w 422"/>
                <a:gd name="T7" fmla="*/ 354 h 682"/>
                <a:gd name="T8" fmla="*/ 212 w 422"/>
                <a:gd name="T9" fmla="*/ 321 h 682"/>
                <a:gd name="T10" fmla="*/ 30 w 422"/>
                <a:gd name="T11" fmla="*/ 139 h 682"/>
                <a:gd name="T12" fmla="*/ 30 w 422"/>
                <a:gd name="T13" fmla="*/ 31 h 682"/>
                <a:gd name="T14" fmla="*/ 31 w 422"/>
                <a:gd name="T15" fmla="*/ 30 h 682"/>
                <a:gd name="T16" fmla="*/ 139 w 422"/>
                <a:gd name="T17" fmla="*/ 30 h 682"/>
                <a:gd name="T18" fmla="*/ 393 w 422"/>
                <a:gd name="T19" fmla="*/ 283 h 682"/>
                <a:gd name="T20" fmla="*/ 394 w 422"/>
                <a:gd name="T21" fmla="*/ 388 h 682"/>
                <a:gd name="T22" fmla="*/ 142 w 422"/>
                <a:gd name="T23" fmla="*/ 650 h 682"/>
                <a:gd name="T24" fmla="*/ 34 w 422"/>
                <a:gd name="T25" fmla="*/ 652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2" h="682">
                  <a:moveTo>
                    <a:pt x="34" y="652"/>
                  </a:moveTo>
                  <a:cubicBezTo>
                    <a:pt x="32" y="651"/>
                    <a:pt x="32" y="651"/>
                    <a:pt x="32" y="651"/>
                  </a:cubicBezTo>
                  <a:cubicBezTo>
                    <a:pt x="2" y="622"/>
                    <a:pt x="1" y="574"/>
                    <a:pt x="30" y="543"/>
                  </a:cubicBezTo>
                  <a:cubicBezTo>
                    <a:pt x="212" y="354"/>
                    <a:pt x="212" y="354"/>
                    <a:pt x="212" y="354"/>
                  </a:cubicBezTo>
                  <a:cubicBezTo>
                    <a:pt x="221" y="344"/>
                    <a:pt x="221" y="330"/>
                    <a:pt x="212" y="321"/>
                  </a:cubicBezTo>
                  <a:cubicBezTo>
                    <a:pt x="30" y="139"/>
                    <a:pt x="30" y="139"/>
                    <a:pt x="30" y="139"/>
                  </a:cubicBezTo>
                  <a:cubicBezTo>
                    <a:pt x="0" y="109"/>
                    <a:pt x="0" y="61"/>
                    <a:pt x="30" y="31"/>
                  </a:cubicBezTo>
                  <a:cubicBezTo>
                    <a:pt x="31" y="30"/>
                    <a:pt x="31" y="30"/>
                    <a:pt x="31" y="30"/>
                  </a:cubicBezTo>
                  <a:cubicBezTo>
                    <a:pt x="61" y="0"/>
                    <a:pt x="109" y="0"/>
                    <a:pt x="139" y="30"/>
                  </a:cubicBezTo>
                  <a:cubicBezTo>
                    <a:pt x="393" y="283"/>
                    <a:pt x="393" y="283"/>
                    <a:pt x="393" y="283"/>
                  </a:cubicBezTo>
                  <a:cubicBezTo>
                    <a:pt x="421" y="312"/>
                    <a:pt x="422" y="358"/>
                    <a:pt x="394" y="388"/>
                  </a:cubicBezTo>
                  <a:cubicBezTo>
                    <a:pt x="142" y="650"/>
                    <a:pt x="142" y="650"/>
                    <a:pt x="142" y="650"/>
                  </a:cubicBezTo>
                  <a:cubicBezTo>
                    <a:pt x="113" y="681"/>
                    <a:pt x="64" y="682"/>
                    <a:pt x="34" y="652"/>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5" name="Freeform 47">
              <a:extLst>
                <a:ext uri="{FF2B5EF4-FFF2-40B4-BE49-F238E27FC236}">
                  <a16:creationId xmlns:a16="http://schemas.microsoft.com/office/drawing/2014/main" id="{931D13B9-B7A7-362C-E215-3858C332D9F0}"/>
                </a:ext>
              </a:extLst>
            </p:cNvPr>
            <p:cNvSpPr>
              <a:spLocks/>
            </p:cNvSpPr>
            <p:nvPr/>
          </p:nvSpPr>
          <p:spPr bwMode="auto">
            <a:xfrm>
              <a:off x="11250613" y="6183631"/>
              <a:ext cx="231784" cy="373380"/>
            </a:xfrm>
            <a:custGeom>
              <a:avLst/>
              <a:gdLst>
                <a:gd name="T0" fmla="*/ 33 w 422"/>
                <a:gd name="T1" fmla="*/ 652 h 682"/>
                <a:gd name="T2" fmla="*/ 32 w 422"/>
                <a:gd name="T3" fmla="*/ 651 h 682"/>
                <a:gd name="T4" fmla="*/ 30 w 422"/>
                <a:gd name="T5" fmla="*/ 543 h 682"/>
                <a:gd name="T6" fmla="*/ 212 w 422"/>
                <a:gd name="T7" fmla="*/ 354 h 682"/>
                <a:gd name="T8" fmla="*/ 212 w 422"/>
                <a:gd name="T9" fmla="*/ 321 h 682"/>
                <a:gd name="T10" fmla="*/ 30 w 422"/>
                <a:gd name="T11" fmla="*/ 139 h 682"/>
                <a:gd name="T12" fmla="*/ 30 w 422"/>
                <a:gd name="T13" fmla="*/ 31 h 682"/>
                <a:gd name="T14" fmla="*/ 31 w 422"/>
                <a:gd name="T15" fmla="*/ 30 h 682"/>
                <a:gd name="T16" fmla="*/ 139 w 422"/>
                <a:gd name="T17" fmla="*/ 30 h 682"/>
                <a:gd name="T18" fmla="*/ 392 w 422"/>
                <a:gd name="T19" fmla="*/ 283 h 682"/>
                <a:gd name="T20" fmla="*/ 394 w 422"/>
                <a:gd name="T21" fmla="*/ 388 h 682"/>
                <a:gd name="T22" fmla="*/ 142 w 422"/>
                <a:gd name="T23" fmla="*/ 650 h 682"/>
                <a:gd name="T24" fmla="*/ 33 w 422"/>
                <a:gd name="T25" fmla="*/ 652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2" h="682">
                  <a:moveTo>
                    <a:pt x="33" y="652"/>
                  </a:moveTo>
                  <a:cubicBezTo>
                    <a:pt x="32" y="651"/>
                    <a:pt x="32" y="651"/>
                    <a:pt x="32" y="651"/>
                  </a:cubicBezTo>
                  <a:cubicBezTo>
                    <a:pt x="2" y="622"/>
                    <a:pt x="1" y="574"/>
                    <a:pt x="30" y="543"/>
                  </a:cubicBezTo>
                  <a:cubicBezTo>
                    <a:pt x="212" y="354"/>
                    <a:pt x="212" y="354"/>
                    <a:pt x="212" y="354"/>
                  </a:cubicBezTo>
                  <a:cubicBezTo>
                    <a:pt x="221" y="344"/>
                    <a:pt x="220" y="330"/>
                    <a:pt x="212" y="321"/>
                  </a:cubicBezTo>
                  <a:cubicBezTo>
                    <a:pt x="30" y="139"/>
                    <a:pt x="30" y="139"/>
                    <a:pt x="30" y="139"/>
                  </a:cubicBezTo>
                  <a:cubicBezTo>
                    <a:pt x="0" y="109"/>
                    <a:pt x="0" y="61"/>
                    <a:pt x="30" y="31"/>
                  </a:cubicBezTo>
                  <a:cubicBezTo>
                    <a:pt x="31" y="30"/>
                    <a:pt x="31" y="30"/>
                    <a:pt x="31" y="30"/>
                  </a:cubicBezTo>
                  <a:cubicBezTo>
                    <a:pt x="61" y="0"/>
                    <a:pt x="109" y="0"/>
                    <a:pt x="139" y="30"/>
                  </a:cubicBezTo>
                  <a:cubicBezTo>
                    <a:pt x="392" y="283"/>
                    <a:pt x="392" y="283"/>
                    <a:pt x="392" y="283"/>
                  </a:cubicBezTo>
                  <a:cubicBezTo>
                    <a:pt x="421" y="312"/>
                    <a:pt x="422" y="358"/>
                    <a:pt x="394" y="388"/>
                  </a:cubicBezTo>
                  <a:cubicBezTo>
                    <a:pt x="142" y="650"/>
                    <a:pt x="142" y="650"/>
                    <a:pt x="142" y="650"/>
                  </a:cubicBezTo>
                  <a:cubicBezTo>
                    <a:pt x="112" y="681"/>
                    <a:pt x="64" y="682"/>
                    <a:pt x="33" y="652"/>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grpSp>
    </p:spTree>
    <p:extLst>
      <p:ext uri="{BB962C8B-B14F-4D97-AF65-F5344CB8AC3E}">
        <p14:creationId xmlns:p14="http://schemas.microsoft.com/office/powerpoint/2010/main" val="203436682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FB93CD9-27D5-9488-1358-CEB6ABC69B3F}"/>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A748C679-7092-02C7-A204-499225087AD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ECFE3CC3-59D9-8B19-7618-779B6CB36FEB}"/>
              </a:ext>
            </a:extLst>
          </p:cNvPr>
          <p:cNvSpPr>
            <a:spLocks noGrp="1"/>
          </p:cNvSpPr>
          <p:nvPr>
            <p:ph type="dt" sz="half" idx="10"/>
          </p:nvPr>
        </p:nvSpPr>
        <p:spPr/>
        <p:txBody>
          <a:bodyPr/>
          <a:lstStyle/>
          <a:p>
            <a:fld id="{30C8D33E-569B-4679-8CA1-BEBE1AE52EFA}" type="datetimeFigureOut">
              <a:rPr lang="zh-CN" altLang="en-US" smtClean="0"/>
              <a:t>2026-04-14</a:t>
            </a:fld>
            <a:endParaRPr lang="zh-CN" altLang="en-US"/>
          </a:p>
        </p:txBody>
      </p:sp>
      <p:sp>
        <p:nvSpPr>
          <p:cNvPr id="5" name="页脚占位符 4">
            <a:extLst>
              <a:ext uri="{FF2B5EF4-FFF2-40B4-BE49-F238E27FC236}">
                <a16:creationId xmlns:a16="http://schemas.microsoft.com/office/drawing/2014/main" id="{C53E723A-3D33-97FD-137C-590942DDA85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4E75445-210D-DC9A-05BC-BF21ABC11137}"/>
              </a:ext>
            </a:extLst>
          </p:cNvPr>
          <p:cNvSpPr txBox="1">
            <a:spLocks/>
          </p:cNvSpPr>
          <p:nvPr userDrawn="1"/>
        </p:nvSpPr>
        <p:spPr>
          <a:xfrm>
            <a:off x="11577464" y="6375510"/>
            <a:ext cx="561527" cy="384284"/>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FC496BF0-F30E-442E-BAF8-1E12E07FA9C7}" type="slidenum">
              <a:rPr lang="zh-CN" altLang="en-US" sz="1600" smtClean="0">
                <a:solidFill>
                  <a:srgbClr val="22438C"/>
                </a:solidFill>
                <a:latin typeface="Arial" panose="020B0604020202020204" pitchFamily="34" charset="0"/>
                <a:ea typeface="微软雅黑" panose="020B0503020204020204" pitchFamily="34" charset="-122"/>
                <a:cs typeface="+mn-ea"/>
                <a:sym typeface="Arial" panose="020B0604020202020204" pitchFamily="34" charset="0"/>
              </a:rPr>
              <a:pPr algn="ctr"/>
              <a:t>‹#›</a:t>
            </a:fld>
            <a:endParaRPr lang="zh-CN" altLang="en-US" sz="1600" dirty="0">
              <a:solidFill>
                <a:srgbClr val="22438C"/>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71" name="组合 70">
            <a:extLst>
              <a:ext uri="{FF2B5EF4-FFF2-40B4-BE49-F238E27FC236}">
                <a16:creationId xmlns:a16="http://schemas.microsoft.com/office/drawing/2014/main" id="{463764FF-1E82-B65F-D47B-731F38935CB3}"/>
              </a:ext>
            </a:extLst>
          </p:cNvPr>
          <p:cNvGrpSpPr/>
          <p:nvPr userDrawn="1"/>
        </p:nvGrpSpPr>
        <p:grpSpPr>
          <a:xfrm>
            <a:off x="11476021" y="6495419"/>
            <a:ext cx="225464" cy="160887"/>
            <a:chOff x="10959148" y="6183631"/>
            <a:chExt cx="523249" cy="373380"/>
          </a:xfrm>
          <a:solidFill>
            <a:srgbClr val="22438C"/>
          </a:solidFill>
        </p:grpSpPr>
        <p:sp>
          <p:nvSpPr>
            <p:cNvPr id="72" name="Freeform 46">
              <a:extLst>
                <a:ext uri="{FF2B5EF4-FFF2-40B4-BE49-F238E27FC236}">
                  <a16:creationId xmlns:a16="http://schemas.microsoft.com/office/drawing/2014/main" id="{59C0D660-DC0A-9DAA-0BE8-55BB9CB8A1E1}"/>
                </a:ext>
              </a:extLst>
            </p:cNvPr>
            <p:cNvSpPr>
              <a:spLocks/>
            </p:cNvSpPr>
            <p:nvPr/>
          </p:nvSpPr>
          <p:spPr bwMode="auto">
            <a:xfrm>
              <a:off x="10959148" y="6183631"/>
              <a:ext cx="230882" cy="373380"/>
            </a:xfrm>
            <a:custGeom>
              <a:avLst/>
              <a:gdLst>
                <a:gd name="T0" fmla="*/ 34 w 422"/>
                <a:gd name="T1" fmla="*/ 652 h 682"/>
                <a:gd name="T2" fmla="*/ 32 w 422"/>
                <a:gd name="T3" fmla="*/ 651 h 682"/>
                <a:gd name="T4" fmla="*/ 30 w 422"/>
                <a:gd name="T5" fmla="*/ 543 h 682"/>
                <a:gd name="T6" fmla="*/ 212 w 422"/>
                <a:gd name="T7" fmla="*/ 354 h 682"/>
                <a:gd name="T8" fmla="*/ 212 w 422"/>
                <a:gd name="T9" fmla="*/ 321 h 682"/>
                <a:gd name="T10" fmla="*/ 30 w 422"/>
                <a:gd name="T11" fmla="*/ 139 h 682"/>
                <a:gd name="T12" fmla="*/ 30 w 422"/>
                <a:gd name="T13" fmla="*/ 31 h 682"/>
                <a:gd name="T14" fmla="*/ 31 w 422"/>
                <a:gd name="T15" fmla="*/ 30 h 682"/>
                <a:gd name="T16" fmla="*/ 139 w 422"/>
                <a:gd name="T17" fmla="*/ 30 h 682"/>
                <a:gd name="T18" fmla="*/ 393 w 422"/>
                <a:gd name="T19" fmla="*/ 283 h 682"/>
                <a:gd name="T20" fmla="*/ 394 w 422"/>
                <a:gd name="T21" fmla="*/ 388 h 682"/>
                <a:gd name="T22" fmla="*/ 142 w 422"/>
                <a:gd name="T23" fmla="*/ 650 h 682"/>
                <a:gd name="T24" fmla="*/ 34 w 422"/>
                <a:gd name="T25" fmla="*/ 652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2" h="682">
                  <a:moveTo>
                    <a:pt x="34" y="652"/>
                  </a:moveTo>
                  <a:cubicBezTo>
                    <a:pt x="32" y="651"/>
                    <a:pt x="32" y="651"/>
                    <a:pt x="32" y="651"/>
                  </a:cubicBezTo>
                  <a:cubicBezTo>
                    <a:pt x="2" y="622"/>
                    <a:pt x="1" y="574"/>
                    <a:pt x="30" y="543"/>
                  </a:cubicBezTo>
                  <a:cubicBezTo>
                    <a:pt x="212" y="354"/>
                    <a:pt x="212" y="354"/>
                    <a:pt x="212" y="354"/>
                  </a:cubicBezTo>
                  <a:cubicBezTo>
                    <a:pt x="221" y="344"/>
                    <a:pt x="221" y="330"/>
                    <a:pt x="212" y="321"/>
                  </a:cubicBezTo>
                  <a:cubicBezTo>
                    <a:pt x="30" y="139"/>
                    <a:pt x="30" y="139"/>
                    <a:pt x="30" y="139"/>
                  </a:cubicBezTo>
                  <a:cubicBezTo>
                    <a:pt x="0" y="109"/>
                    <a:pt x="0" y="61"/>
                    <a:pt x="30" y="31"/>
                  </a:cubicBezTo>
                  <a:cubicBezTo>
                    <a:pt x="31" y="30"/>
                    <a:pt x="31" y="30"/>
                    <a:pt x="31" y="30"/>
                  </a:cubicBezTo>
                  <a:cubicBezTo>
                    <a:pt x="61" y="0"/>
                    <a:pt x="109" y="0"/>
                    <a:pt x="139" y="30"/>
                  </a:cubicBezTo>
                  <a:cubicBezTo>
                    <a:pt x="393" y="283"/>
                    <a:pt x="393" y="283"/>
                    <a:pt x="393" y="283"/>
                  </a:cubicBezTo>
                  <a:cubicBezTo>
                    <a:pt x="421" y="312"/>
                    <a:pt x="422" y="358"/>
                    <a:pt x="394" y="388"/>
                  </a:cubicBezTo>
                  <a:cubicBezTo>
                    <a:pt x="142" y="650"/>
                    <a:pt x="142" y="650"/>
                    <a:pt x="142" y="650"/>
                  </a:cubicBezTo>
                  <a:cubicBezTo>
                    <a:pt x="113" y="681"/>
                    <a:pt x="64" y="682"/>
                    <a:pt x="34" y="652"/>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3" name="Freeform 47">
              <a:extLst>
                <a:ext uri="{FF2B5EF4-FFF2-40B4-BE49-F238E27FC236}">
                  <a16:creationId xmlns:a16="http://schemas.microsoft.com/office/drawing/2014/main" id="{5D537F30-3AA2-3DF9-E19F-16D70F20FF2F}"/>
                </a:ext>
              </a:extLst>
            </p:cNvPr>
            <p:cNvSpPr>
              <a:spLocks/>
            </p:cNvSpPr>
            <p:nvPr/>
          </p:nvSpPr>
          <p:spPr bwMode="auto">
            <a:xfrm>
              <a:off x="11250613" y="6183631"/>
              <a:ext cx="231784" cy="373380"/>
            </a:xfrm>
            <a:custGeom>
              <a:avLst/>
              <a:gdLst>
                <a:gd name="T0" fmla="*/ 33 w 422"/>
                <a:gd name="T1" fmla="*/ 652 h 682"/>
                <a:gd name="T2" fmla="*/ 32 w 422"/>
                <a:gd name="T3" fmla="*/ 651 h 682"/>
                <a:gd name="T4" fmla="*/ 30 w 422"/>
                <a:gd name="T5" fmla="*/ 543 h 682"/>
                <a:gd name="T6" fmla="*/ 212 w 422"/>
                <a:gd name="T7" fmla="*/ 354 h 682"/>
                <a:gd name="T8" fmla="*/ 212 w 422"/>
                <a:gd name="T9" fmla="*/ 321 h 682"/>
                <a:gd name="T10" fmla="*/ 30 w 422"/>
                <a:gd name="T11" fmla="*/ 139 h 682"/>
                <a:gd name="T12" fmla="*/ 30 w 422"/>
                <a:gd name="T13" fmla="*/ 31 h 682"/>
                <a:gd name="T14" fmla="*/ 31 w 422"/>
                <a:gd name="T15" fmla="*/ 30 h 682"/>
                <a:gd name="T16" fmla="*/ 139 w 422"/>
                <a:gd name="T17" fmla="*/ 30 h 682"/>
                <a:gd name="T18" fmla="*/ 392 w 422"/>
                <a:gd name="T19" fmla="*/ 283 h 682"/>
                <a:gd name="T20" fmla="*/ 394 w 422"/>
                <a:gd name="T21" fmla="*/ 388 h 682"/>
                <a:gd name="T22" fmla="*/ 142 w 422"/>
                <a:gd name="T23" fmla="*/ 650 h 682"/>
                <a:gd name="T24" fmla="*/ 33 w 422"/>
                <a:gd name="T25" fmla="*/ 652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2" h="682">
                  <a:moveTo>
                    <a:pt x="33" y="652"/>
                  </a:moveTo>
                  <a:cubicBezTo>
                    <a:pt x="32" y="651"/>
                    <a:pt x="32" y="651"/>
                    <a:pt x="32" y="651"/>
                  </a:cubicBezTo>
                  <a:cubicBezTo>
                    <a:pt x="2" y="622"/>
                    <a:pt x="1" y="574"/>
                    <a:pt x="30" y="543"/>
                  </a:cubicBezTo>
                  <a:cubicBezTo>
                    <a:pt x="212" y="354"/>
                    <a:pt x="212" y="354"/>
                    <a:pt x="212" y="354"/>
                  </a:cubicBezTo>
                  <a:cubicBezTo>
                    <a:pt x="221" y="344"/>
                    <a:pt x="220" y="330"/>
                    <a:pt x="212" y="321"/>
                  </a:cubicBezTo>
                  <a:cubicBezTo>
                    <a:pt x="30" y="139"/>
                    <a:pt x="30" y="139"/>
                    <a:pt x="30" y="139"/>
                  </a:cubicBezTo>
                  <a:cubicBezTo>
                    <a:pt x="0" y="109"/>
                    <a:pt x="0" y="61"/>
                    <a:pt x="30" y="31"/>
                  </a:cubicBezTo>
                  <a:cubicBezTo>
                    <a:pt x="31" y="30"/>
                    <a:pt x="31" y="30"/>
                    <a:pt x="31" y="30"/>
                  </a:cubicBezTo>
                  <a:cubicBezTo>
                    <a:pt x="61" y="0"/>
                    <a:pt x="109" y="0"/>
                    <a:pt x="139" y="30"/>
                  </a:cubicBezTo>
                  <a:cubicBezTo>
                    <a:pt x="392" y="283"/>
                    <a:pt x="392" y="283"/>
                    <a:pt x="392" y="283"/>
                  </a:cubicBezTo>
                  <a:cubicBezTo>
                    <a:pt x="421" y="312"/>
                    <a:pt x="422" y="358"/>
                    <a:pt x="394" y="388"/>
                  </a:cubicBezTo>
                  <a:cubicBezTo>
                    <a:pt x="142" y="650"/>
                    <a:pt x="142" y="650"/>
                    <a:pt x="142" y="650"/>
                  </a:cubicBezTo>
                  <a:cubicBezTo>
                    <a:pt x="112" y="681"/>
                    <a:pt x="64" y="682"/>
                    <a:pt x="33" y="652"/>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74" name="矩形 73">
            <a:extLst>
              <a:ext uri="{FF2B5EF4-FFF2-40B4-BE49-F238E27FC236}">
                <a16:creationId xmlns:a16="http://schemas.microsoft.com/office/drawing/2014/main" id="{CEBAEED2-4692-A0A4-5749-34C8CCFA5A0F}"/>
              </a:ext>
            </a:extLst>
          </p:cNvPr>
          <p:cNvSpPr/>
          <p:nvPr userDrawn="1"/>
        </p:nvSpPr>
        <p:spPr>
          <a:xfrm>
            <a:off x="0" y="5057634"/>
            <a:ext cx="12192000" cy="667047"/>
          </a:xfrm>
          <a:prstGeom prst="rect">
            <a:avLst/>
          </a:prstGeom>
          <a:solidFill>
            <a:srgbClr val="22438C"/>
          </a:solidFill>
          <a:ln>
            <a:noFill/>
          </a:ln>
          <a:effectLst>
            <a:outerShdw blurRad="152400" dist="190500" dir="13500000" algn="ctr" rotWithShape="0">
              <a:schemeClr val="bg1">
                <a:alpha val="2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37069780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标题和内容">
    <p:bg>
      <p:bgPr>
        <a:solidFill>
          <a:srgbClr val="22438C"/>
        </a:solid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FA63BDB-8CEA-203B-59E6-208CC828FDEB}"/>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9596E762-17ED-5DAD-9B7E-9A2988FA8348}"/>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5BC9B199-8739-D5BA-3C4F-9F22A92DC025}"/>
              </a:ext>
            </a:extLst>
          </p:cNvPr>
          <p:cNvSpPr>
            <a:spLocks noGrp="1"/>
          </p:cNvSpPr>
          <p:nvPr>
            <p:ph type="dt" sz="half" idx="10"/>
          </p:nvPr>
        </p:nvSpPr>
        <p:spPr/>
        <p:txBody>
          <a:bodyPr/>
          <a:lstStyle/>
          <a:p>
            <a:fld id="{30C8D33E-569B-4679-8CA1-BEBE1AE52EFA}" type="datetimeFigureOut">
              <a:rPr lang="zh-CN" altLang="en-US" smtClean="0"/>
              <a:t>2026-04-14</a:t>
            </a:fld>
            <a:endParaRPr lang="zh-CN" altLang="en-US"/>
          </a:p>
        </p:txBody>
      </p:sp>
      <p:sp>
        <p:nvSpPr>
          <p:cNvPr id="5" name="页脚占位符 4">
            <a:extLst>
              <a:ext uri="{FF2B5EF4-FFF2-40B4-BE49-F238E27FC236}">
                <a16:creationId xmlns:a16="http://schemas.microsoft.com/office/drawing/2014/main" id="{A9B20DD3-42FD-A687-2A2B-97967B9E9BB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7B0ACA7-3591-EC8F-6540-9BE6C60FD645}"/>
              </a:ext>
            </a:extLst>
          </p:cNvPr>
          <p:cNvSpPr>
            <a:spLocks noGrp="1"/>
          </p:cNvSpPr>
          <p:nvPr>
            <p:ph type="sldNum" sz="quarter" idx="12"/>
          </p:nvPr>
        </p:nvSpPr>
        <p:spPr/>
        <p:txBody>
          <a:bodyPr/>
          <a:lstStyle/>
          <a:p>
            <a:fld id="{FC496BF0-F30E-442E-BAF8-1E12E07FA9C7}" type="slidenum">
              <a:rPr lang="zh-CN" altLang="en-US" smtClean="0"/>
              <a:t>‹#›</a:t>
            </a:fld>
            <a:endParaRPr lang="zh-CN" altLang="en-US"/>
          </a:p>
        </p:txBody>
      </p:sp>
      <p:grpSp>
        <p:nvGrpSpPr>
          <p:cNvPr id="39" name="组合 38">
            <a:extLst>
              <a:ext uri="{FF2B5EF4-FFF2-40B4-BE49-F238E27FC236}">
                <a16:creationId xmlns:a16="http://schemas.microsoft.com/office/drawing/2014/main" id="{79B0A8A8-2F8E-07B4-F81E-D2B47B1446EC}"/>
              </a:ext>
            </a:extLst>
          </p:cNvPr>
          <p:cNvGrpSpPr/>
          <p:nvPr userDrawn="1"/>
        </p:nvGrpSpPr>
        <p:grpSpPr>
          <a:xfrm>
            <a:off x="6096000" y="3429000"/>
            <a:ext cx="6092190" cy="3429000"/>
            <a:chOff x="3810" y="3429000"/>
            <a:chExt cx="12496800" cy="3429000"/>
          </a:xfrm>
        </p:grpSpPr>
        <p:sp>
          <p:nvSpPr>
            <p:cNvPr id="40" name="矩形 39">
              <a:extLst>
                <a:ext uri="{FF2B5EF4-FFF2-40B4-BE49-F238E27FC236}">
                  <a16:creationId xmlns:a16="http://schemas.microsoft.com/office/drawing/2014/main" id="{D4DF21C7-02DF-6033-AC30-98F05E6EE6FF}"/>
                </a:ext>
              </a:extLst>
            </p:cNvPr>
            <p:cNvSpPr/>
            <p:nvPr userDrawn="1"/>
          </p:nvSpPr>
          <p:spPr>
            <a:xfrm>
              <a:off x="3810" y="3429000"/>
              <a:ext cx="419100" cy="3429000"/>
            </a:xfrm>
            <a:prstGeom prst="rect">
              <a:avLst/>
            </a:prstGeom>
            <a:solidFill>
              <a:srgbClr val="1A34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矩形 40">
              <a:extLst>
                <a:ext uri="{FF2B5EF4-FFF2-40B4-BE49-F238E27FC236}">
                  <a16:creationId xmlns:a16="http://schemas.microsoft.com/office/drawing/2014/main" id="{08FB9E35-581D-05B5-D410-DC79BCAE4FA1}"/>
                </a:ext>
              </a:extLst>
            </p:cNvPr>
            <p:cNvSpPr/>
            <p:nvPr userDrawn="1"/>
          </p:nvSpPr>
          <p:spPr>
            <a:xfrm>
              <a:off x="422910" y="3429000"/>
              <a:ext cx="419100" cy="3429000"/>
            </a:xfrm>
            <a:prstGeom prst="rect">
              <a:avLst/>
            </a:prstGeom>
            <a:solidFill>
              <a:srgbClr val="172E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矩形 41">
              <a:extLst>
                <a:ext uri="{FF2B5EF4-FFF2-40B4-BE49-F238E27FC236}">
                  <a16:creationId xmlns:a16="http://schemas.microsoft.com/office/drawing/2014/main" id="{D629BAE9-A93C-EE17-19EF-71F295065D6C}"/>
                </a:ext>
              </a:extLst>
            </p:cNvPr>
            <p:cNvSpPr/>
            <p:nvPr userDrawn="1"/>
          </p:nvSpPr>
          <p:spPr>
            <a:xfrm>
              <a:off x="765810" y="3429000"/>
              <a:ext cx="419100" cy="3429000"/>
            </a:xfrm>
            <a:prstGeom prst="rect">
              <a:avLst/>
            </a:prstGeom>
            <a:solidFill>
              <a:srgbClr val="1A34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42">
              <a:extLst>
                <a:ext uri="{FF2B5EF4-FFF2-40B4-BE49-F238E27FC236}">
                  <a16:creationId xmlns:a16="http://schemas.microsoft.com/office/drawing/2014/main" id="{4E98DAB8-106F-EBF9-5DD1-DB19A854AD63}"/>
                </a:ext>
              </a:extLst>
            </p:cNvPr>
            <p:cNvSpPr/>
            <p:nvPr userDrawn="1"/>
          </p:nvSpPr>
          <p:spPr>
            <a:xfrm>
              <a:off x="1184910" y="3429000"/>
              <a:ext cx="419100" cy="3429000"/>
            </a:xfrm>
            <a:prstGeom prst="rect">
              <a:avLst/>
            </a:prstGeom>
            <a:solidFill>
              <a:srgbClr val="172E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矩形 43">
              <a:extLst>
                <a:ext uri="{FF2B5EF4-FFF2-40B4-BE49-F238E27FC236}">
                  <a16:creationId xmlns:a16="http://schemas.microsoft.com/office/drawing/2014/main" id="{A3C1B7FC-B827-A00E-D760-C13C08A7C5A7}"/>
                </a:ext>
              </a:extLst>
            </p:cNvPr>
            <p:cNvSpPr/>
            <p:nvPr userDrawn="1"/>
          </p:nvSpPr>
          <p:spPr>
            <a:xfrm>
              <a:off x="1604010" y="3429000"/>
              <a:ext cx="419100" cy="3429000"/>
            </a:xfrm>
            <a:prstGeom prst="rect">
              <a:avLst/>
            </a:prstGeom>
            <a:solidFill>
              <a:srgbClr val="1A34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矩形 44">
              <a:extLst>
                <a:ext uri="{FF2B5EF4-FFF2-40B4-BE49-F238E27FC236}">
                  <a16:creationId xmlns:a16="http://schemas.microsoft.com/office/drawing/2014/main" id="{5D25C87A-EF53-00F6-E85A-2B79D9DEC2DC}"/>
                </a:ext>
              </a:extLst>
            </p:cNvPr>
            <p:cNvSpPr/>
            <p:nvPr userDrawn="1"/>
          </p:nvSpPr>
          <p:spPr>
            <a:xfrm>
              <a:off x="2023110" y="3429000"/>
              <a:ext cx="419100" cy="3429000"/>
            </a:xfrm>
            <a:prstGeom prst="rect">
              <a:avLst/>
            </a:prstGeom>
            <a:solidFill>
              <a:srgbClr val="172E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矩形 45">
              <a:extLst>
                <a:ext uri="{FF2B5EF4-FFF2-40B4-BE49-F238E27FC236}">
                  <a16:creationId xmlns:a16="http://schemas.microsoft.com/office/drawing/2014/main" id="{23847D34-604A-D6EA-C55B-C7B67B354A91}"/>
                </a:ext>
              </a:extLst>
            </p:cNvPr>
            <p:cNvSpPr/>
            <p:nvPr userDrawn="1"/>
          </p:nvSpPr>
          <p:spPr>
            <a:xfrm>
              <a:off x="2442210" y="3429000"/>
              <a:ext cx="419100" cy="3429000"/>
            </a:xfrm>
            <a:prstGeom prst="rect">
              <a:avLst/>
            </a:prstGeom>
            <a:solidFill>
              <a:srgbClr val="1A34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矩形 46">
              <a:extLst>
                <a:ext uri="{FF2B5EF4-FFF2-40B4-BE49-F238E27FC236}">
                  <a16:creationId xmlns:a16="http://schemas.microsoft.com/office/drawing/2014/main" id="{0E6450EC-EC10-4DEE-19BD-9DE3E943FC66}"/>
                </a:ext>
              </a:extLst>
            </p:cNvPr>
            <p:cNvSpPr/>
            <p:nvPr userDrawn="1"/>
          </p:nvSpPr>
          <p:spPr>
            <a:xfrm>
              <a:off x="2861310" y="3429000"/>
              <a:ext cx="419100" cy="3429000"/>
            </a:xfrm>
            <a:prstGeom prst="rect">
              <a:avLst/>
            </a:prstGeom>
            <a:solidFill>
              <a:srgbClr val="172E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矩形 47">
              <a:extLst>
                <a:ext uri="{FF2B5EF4-FFF2-40B4-BE49-F238E27FC236}">
                  <a16:creationId xmlns:a16="http://schemas.microsoft.com/office/drawing/2014/main" id="{9518FD10-E81E-427A-ED11-874B4B4A0B0F}"/>
                </a:ext>
              </a:extLst>
            </p:cNvPr>
            <p:cNvSpPr/>
            <p:nvPr userDrawn="1"/>
          </p:nvSpPr>
          <p:spPr>
            <a:xfrm>
              <a:off x="3280410" y="3429000"/>
              <a:ext cx="419100" cy="3429000"/>
            </a:xfrm>
            <a:prstGeom prst="rect">
              <a:avLst/>
            </a:prstGeom>
            <a:solidFill>
              <a:srgbClr val="1A34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矩形 48">
              <a:extLst>
                <a:ext uri="{FF2B5EF4-FFF2-40B4-BE49-F238E27FC236}">
                  <a16:creationId xmlns:a16="http://schemas.microsoft.com/office/drawing/2014/main" id="{0C62E3BC-8A7E-B866-CB13-476BF33DA17F}"/>
                </a:ext>
              </a:extLst>
            </p:cNvPr>
            <p:cNvSpPr/>
            <p:nvPr userDrawn="1"/>
          </p:nvSpPr>
          <p:spPr>
            <a:xfrm>
              <a:off x="3699510" y="3429000"/>
              <a:ext cx="419100" cy="3429000"/>
            </a:xfrm>
            <a:prstGeom prst="rect">
              <a:avLst/>
            </a:prstGeom>
            <a:solidFill>
              <a:srgbClr val="172E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矩形 49">
              <a:extLst>
                <a:ext uri="{FF2B5EF4-FFF2-40B4-BE49-F238E27FC236}">
                  <a16:creationId xmlns:a16="http://schemas.microsoft.com/office/drawing/2014/main" id="{099CCBF4-3CB0-3E9E-C048-8CDED88FDDEC}"/>
                </a:ext>
              </a:extLst>
            </p:cNvPr>
            <p:cNvSpPr/>
            <p:nvPr userDrawn="1"/>
          </p:nvSpPr>
          <p:spPr>
            <a:xfrm>
              <a:off x="4118610" y="3429000"/>
              <a:ext cx="419100" cy="3429000"/>
            </a:xfrm>
            <a:prstGeom prst="rect">
              <a:avLst/>
            </a:prstGeom>
            <a:solidFill>
              <a:srgbClr val="1A34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矩形 50">
              <a:extLst>
                <a:ext uri="{FF2B5EF4-FFF2-40B4-BE49-F238E27FC236}">
                  <a16:creationId xmlns:a16="http://schemas.microsoft.com/office/drawing/2014/main" id="{1C9C76D2-E5B0-BF39-58F9-34D961CECE5E}"/>
                </a:ext>
              </a:extLst>
            </p:cNvPr>
            <p:cNvSpPr/>
            <p:nvPr userDrawn="1"/>
          </p:nvSpPr>
          <p:spPr>
            <a:xfrm>
              <a:off x="4537710" y="3429000"/>
              <a:ext cx="419100" cy="3429000"/>
            </a:xfrm>
            <a:prstGeom prst="rect">
              <a:avLst/>
            </a:prstGeom>
            <a:solidFill>
              <a:srgbClr val="172E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矩形 51">
              <a:extLst>
                <a:ext uri="{FF2B5EF4-FFF2-40B4-BE49-F238E27FC236}">
                  <a16:creationId xmlns:a16="http://schemas.microsoft.com/office/drawing/2014/main" id="{28D1CD82-0F02-42AA-0F5F-EAAE61643151}"/>
                </a:ext>
              </a:extLst>
            </p:cNvPr>
            <p:cNvSpPr/>
            <p:nvPr userDrawn="1"/>
          </p:nvSpPr>
          <p:spPr>
            <a:xfrm>
              <a:off x="4956810" y="3429000"/>
              <a:ext cx="419100" cy="3429000"/>
            </a:xfrm>
            <a:prstGeom prst="rect">
              <a:avLst/>
            </a:prstGeom>
            <a:solidFill>
              <a:srgbClr val="1A34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矩形 52">
              <a:extLst>
                <a:ext uri="{FF2B5EF4-FFF2-40B4-BE49-F238E27FC236}">
                  <a16:creationId xmlns:a16="http://schemas.microsoft.com/office/drawing/2014/main" id="{64D2FB11-4920-2DC6-F69D-8CA218A17982}"/>
                </a:ext>
              </a:extLst>
            </p:cNvPr>
            <p:cNvSpPr/>
            <p:nvPr userDrawn="1"/>
          </p:nvSpPr>
          <p:spPr>
            <a:xfrm>
              <a:off x="5375910" y="3429000"/>
              <a:ext cx="419100" cy="3429000"/>
            </a:xfrm>
            <a:prstGeom prst="rect">
              <a:avLst/>
            </a:prstGeom>
            <a:solidFill>
              <a:srgbClr val="172E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矩形 53">
              <a:extLst>
                <a:ext uri="{FF2B5EF4-FFF2-40B4-BE49-F238E27FC236}">
                  <a16:creationId xmlns:a16="http://schemas.microsoft.com/office/drawing/2014/main" id="{562354C7-5C65-6AED-CCE6-50C76604CF09}"/>
                </a:ext>
              </a:extLst>
            </p:cNvPr>
            <p:cNvSpPr/>
            <p:nvPr userDrawn="1"/>
          </p:nvSpPr>
          <p:spPr>
            <a:xfrm>
              <a:off x="5795010" y="3429000"/>
              <a:ext cx="419100" cy="3429000"/>
            </a:xfrm>
            <a:prstGeom prst="rect">
              <a:avLst/>
            </a:prstGeom>
            <a:solidFill>
              <a:srgbClr val="1A34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矩形 54">
              <a:extLst>
                <a:ext uri="{FF2B5EF4-FFF2-40B4-BE49-F238E27FC236}">
                  <a16:creationId xmlns:a16="http://schemas.microsoft.com/office/drawing/2014/main" id="{3125D569-FBDC-319E-987B-95D4CD0CEA51}"/>
                </a:ext>
              </a:extLst>
            </p:cNvPr>
            <p:cNvSpPr/>
            <p:nvPr userDrawn="1"/>
          </p:nvSpPr>
          <p:spPr>
            <a:xfrm>
              <a:off x="6214110" y="3429000"/>
              <a:ext cx="419100" cy="3429000"/>
            </a:xfrm>
            <a:prstGeom prst="rect">
              <a:avLst/>
            </a:prstGeom>
            <a:solidFill>
              <a:srgbClr val="172E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矩形 55">
              <a:extLst>
                <a:ext uri="{FF2B5EF4-FFF2-40B4-BE49-F238E27FC236}">
                  <a16:creationId xmlns:a16="http://schemas.microsoft.com/office/drawing/2014/main" id="{8DEC25EB-EB0A-D115-1B5F-3ADED440A320}"/>
                </a:ext>
              </a:extLst>
            </p:cNvPr>
            <p:cNvSpPr/>
            <p:nvPr userDrawn="1"/>
          </p:nvSpPr>
          <p:spPr>
            <a:xfrm>
              <a:off x="6633210" y="3429000"/>
              <a:ext cx="419100" cy="3429000"/>
            </a:xfrm>
            <a:prstGeom prst="rect">
              <a:avLst/>
            </a:prstGeom>
            <a:solidFill>
              <a:srgbClr val="1A34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矩形 56">
              <a:extLst>
                <a:ext uri="{FF2B5EF4-FFF2-40B4-BE49-F238E27FC236}">
                  <a16:creationId xmlns:a16="http://schemas.microsoft.com/office/drawing/2014/main" id="{6E3C70DD-624C-144E-096B-1EC7AB7FD401}"/>
                </a:ext>
              </a:extLst>
            </p:cNvPr>
            <p:cNvSpPr/>
            <p:nvPr userDrawn="1"/>
          </p:nvSpPr>
          <p:spPr>
            <a:xfrm>
              <a:off x="7052310" y="3429000"/>
              <a:ext cx="419100" cy="3429000"/>
            </a:xfrm>
            <a:prstGeom prst="rect">
              <a:avLst/>
            </a:prstGeom>
            <a:solidFill>
              <a:srgbClr val="172E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矩形 57">
              <a:extLst>
                <a:ext uri="{FF2B5EF4-FFF2-40B4-BE49-F238E27FC236}">
                  <a16:creationId xmlns:a16="http://schemas.microsoft.com/office/drawing/2014/main" id="{F360AA03-9BE1-A29F-278E-1E107B81D284}"/>
                </a:ext>
              </a:extLst>
            </p:cNvPr>
            <p:cNvSpPr/>
            <p:nvPr userDrawn="1"/>
          </p:nvSpPr>
          <p:spPr>
            <a:xfrm>
              <a:off x="7471410" y="3429000"/>
              <a:ext cx="419100" cy="3429000"/>
            </a:xfrm>
            <a:prstGeom prst="rect">
              <a:avLst/>
            </a:prstGeom>
            <a:solidFill>
              <a:srgbClr val="1A34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矩形 58">
              <a:extLst>
                <a:ext uri="{FF2B5EF4-FFF2-40B4-BE49-F238E27FC236}">
                  <a16:creationId xmlns:a16="http://schemas.microsoft.com/office/drawing/2014/main" id="{0294321B-562C-0642-86F7-90D9469563B1}"/>
                </a:ext>
              </a:extLst>
            </p:cNvPr>
            <p:cNvSpPr/>
            <p:nvPr userDrawn="1"/>
          </p:nvSpPr>
          <p:spPr>
            <a:xfrm>
              <a:off x="7890510" y="3429000"/>
              <a:ext cx="419100" cy="3429000"/>
            </a:xfrm>
            <a:prstGeom prst="rect">
              <a:avLst/>
            </a:prstGeom>
            <a:solidFill>
              <a:srgbClr val="172E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矩形 59">
              <a:extLst>
                <a:ext uri="{FF2B5EF4-FFF2-40B4-BE49-F238E27FC236}">
                  <a16:creationId xmlns:a16="http://schemas.microsoft.com/office/drawing/2014/main" id="{70297056-6F7A-B187-DB45-8CB58E561123}"/>
                </a:ext>
              </a:extLst>
            </p:cNvPr>
            <p:cNvSpPr/>
            <p:nvPr userDrawn="1"/>
          </p:nvSpPr>
          <p:spPr>
            <a:xfrm>
              <a:off x="8309610" y="3429000"/>
              <a:ext cx="419100" cy="3429000"/>
            </a:xfrm>
            <a:prstGeom prst="rect">
              <a:avLst/>
            </a:prstGeom>
            <a:solidFill>
              <a:srgbClr val="1A34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矩形 60">
              <a:extLst>
                <a:ext uri="{FF2B5EF4-FFF2-40B4-BE49-F238E27FC236}">
                  <a16:creationId xmlns:a16="http://schemas.microsoft.com/office/drawing/2014/main" id="{6389D538-6699-BFC6-26A1-0FF475281F8E}"/>
                </a:ext>
              </a:extLst>
            </p:cNvPr>
            <p:cNvSpPr/>
            <p:nvPr userDrawn="1"/>
          </p:nvSpPr>
          <p:spPr>
            <a:xfrm>
              <a:off x="8728710" y="3429000"/>
              <a:ext cx="419100" cy="3429000"/>
            </a:xfrm>
            <a:prstGeom prst="rect">
              <a:avLst/>
            </a:prstGeom>
            <a:solidFill>
              <a:srgbClr val="172E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矩形 61">
              <a:extLst>
                <a:ext uri="{FF2B5EF4-FFF2-40B4-BE49-F238E27FC236}">
                  <a16:creationId xmlns:a16="http://schemas.microsoft.com/office/drawing/2014/main" id="{A7906C84-7888-D17B-F146-6A6BE9CBEF19}"/>
                </a:ext>
              </a:extLst>
            </p:cNvPr>
            <p:cNvSpPr/>
            <p:nvPr userDrawn="1"/>
          </p:nvSpPr>
          <p:spPr>
            <a:xfrm>
              <a:off x="9147810" y="3429000"/>
              <a:ext cx="419100" cy="3429000"/>
            </a:xfrm>
            <a:prstGeom prst="rect">
              <a:avLst/>
            </a:prstGeom>
            <a:solidFill>
              <a:srgbClr val="1A34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矩形 62">
              <a:extLst>
                <a:ext uri="{FF2B5EF4-FFF2-40B4-BE49-F238E27FC236}">
                  <a16:creationId xmlns:a16="http://schemas.microsoft.com/office/drawing/2014/main" id="{251A65F5-A6EE-F743-F47A-7A04061D6C96}"/>
                </a:ext>
              </a:extLst>
            </p:cNvPr>
            <p:cNvSpPr/>
            <p:nvPr userDrawn="1"/>
          </p:nvSpPr>
          <p:spPr>
            <a:xfrm>
              <a:off x="9566910" y="3429000"/>
              <a:ext cx="419100" cy="3429000"/>
            </a:xfrm>
            <a:prstGeom prst="rect">
              <a:avLst/>
            </a:prstGeom>
            <a:solidFill>
              <a:srgbClr val="172E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矩形 63">
              <a:extLst>
                <a:ext uri="{FF2B5EF4-FFF2-40B4-BE49-F238E27FC236}">
                  <a16:creationId xmlns:a16="http://schemas.microsoft.com/office/drawing/2014/main" id="{C358703D-3F09-DC26-630D-8EB9CB093B5B}"/>
                </a:ext>
              </a:extLst>
            </p:cNvPr>
            <p:cNvSpPr/>
            <p:nvPr userDrawn="1"/>
          </p:nvSpPr>
          <p:spPr>
            <a:xfrm>
              <a:off x="9986010" y="3429000"/>
              <a:ext cx="419100" cy="3429000"/>
            </a:xfrm>
            <a:prstGeom prst="rect">
              <a:avLst/>
            </a:prstGeom>
            <a:solidFill>
              <a:srgbClr val="1A34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矩形 64">
              <a:extLst>
                <a:ext uri="{FF2B5EF4-FFF2-40B4-BE49-F238E27FC236}">
                  <a16:creationId xmlns:a16="http://schemas.microsoft.com/office/drawing/2014/main" id="{2A283DEF-3288-6A7D-4DD2-2A3E84E02572}"/>
                </a:ext>
              </a:extLst>
            </p:cNvPr>
            <p:cNvSpPr/>
            <p:nvPr userDrawn="1"/>
          </p:nvSpPr>
          <p:spPr>
            <a:xfrm>
              <a:off x="10405110" y="3429000"/>
              <a:ext cx="419100" cy="3429000"/>
            </a:xfrm>
            <a:prstGeom prst="rect">
              <a:avLst/>
            </a:prstGeom>
            <a:solidFill>
              <a:srgbClr val="172E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矩形 65">
              <a:extLst>
                <a:ext uri="{FF2B5EF4-FFF2-40B4-BE49-F238E27FC236}">
                  <a16:creationId xmlns:a16="http://schemas.microsoft.com/office/drawing/2014/main" id="{98C892F7-8BBA-58AD-FF5E-6D457D460554}"/>
                </a:ext>
              </a:extLst>
            </p:cNvPr>
            <p:cNvSpPr/>
            <p:nvPr userDrawn="1"/>
          </p:nvSpPr>
          <p:spPr>
            <a:xfrm>
              <a:off x="10824210" y="3429000"/>
              <a:ext cx="419100" cy="3429000"/>
            </a:xfrm>
            <a:prstGeom prst="rect">
              <a:avLst/>
            </a:prstGeom>
            <a:solidFill>
              <a:srgbClr val="1A34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矩形 66">
              <a:extLst>
                <a:ext uri="{FF2B5EF4-FFF2-40B4-BE49-F238E27FC236}">
                  <a16:creationId xmlns:a16="http://schemas.microsoft.com/office/drawing/2014/main" id="{618E9EB8-E619-D89E-8A14-369213E609DC}"/>
                </a:ext>
              </a:extLst>
            </p:cNvPr>
            <p:cNvSpPr/>
            <p:nvPr userDrawn="1"/>
          </p:nvSpPr>
          <p:spPr>
            <a:xfrm>
              <a:off x="11243310" y="3429000"/>
              <a:ext cx="419100" cy="3429000"/>
            </a:xfrm>
            <a:prstGeom prst="rect">
              <a:avLst/>
            </a:prstGeom>
            <a:solidFill>
              <a:srgbClr val="172E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矩形 67">
              <a:extLst>
                <a:ext uri="{FF2B5EF4-FFF2-40B4-BE49-F238E27FC236}">
                  <a16:creationId xmlns:a16="http://schemas.microsoft.com/office/drawing/2014/main" id="{D5F3EF34-D16C-CE68-35FA-A19C4EEC3F7B}"/>
                </a:ext>
              </a:extLst>
            </p:cNvPr>
            <p:cNvSpPr/>
            <p:nvPr userDrawn="1"/>
          </p:nvSpPr>
          <p:spPr>
            <a:xfrm>
              <a:off x="11662410" y="3429000"/>
              <a:ext cx="419100" cy="3429000"/>
            </a:xfrm>
            <a:prstGeom prst="rect">
              <a:avLst/>
            </a:prstGeom>
            <a:solidFill>
              <a:srgbClr val="1A34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矩形 68">
              <a:extLst>
                <a:ext uri="{FF2B5EF4-FFF2-40B4-BE49-F238E27FC236}">
                  <a16:creationId xmlns:a16="http://schemas.microsoft.com/office/drawing/2014/main" id="{F0E5CE31-0D19-65ED-2783-E81B09E97111}"/>
                </a:ext>
              </a:extLst>
            </p:cNvPr>
            <p:cNvSpPr/>
            <p:nvPr userDrawn="1"/>
          </p:nvSpPr>
          <p:spPr>
            <a:xfrm>
              <a:off x="12081510" y="3429000"/>
              <a:ext cx="419100" cy="3429000"/>
            </a:xfrm>
            <a:prstGeom prst="rect">
              <a:avLst/>
            </a:prstGeom>
            <a:solidFill>
              <a:srgbClr val="172E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0" name="Freeform 5">
            <a:extLst>
              <a:ext uri="{FF2B5EF4-FFF2-40B4-BE49-F238E27FC236}">
                <a16:creationId xmlns:a16="http://schemas.microsoft.com/office/drawing/2014/main" id="{E145CB7C-CA79-0AAB-08B3-778657D59111}"/>
              </a:ext>
            </a:extLst>
          </p:cNvPr>
          <p:cNvSpPr>
            <a:spLocks/>
          </p:cNvSpPr>
          <p:nvPr userDrawn="1"/>
        </p:nvSpPr>
        <p:spPr bwMode="auto">
          <a:xfrm>
            <a:off x="103021" y="121410"/>
            <a:ext cx="11985958" cy="6641811"/>
          </a:xfrm>
          <a:prstGeom prst="roundRect">
            <a:avLst>
              <a:gd name="adj" fmla="val 940"/>
            </a:avLst>
          </a:prstGeom>
          <a:ln>
            <a:noFill/>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prstTxWarp prst="textNoShape">
              <a:avLst/>
            </a:prstTxWarp>
          </a:bodyPr>
          <a:lstStyle/>
          <a:p>
            <a:endParaRPr lang="zh-CN" altLang="en-US"/>
          </a:p>
        </p:txBody>
      </p:sp>
    </p:spTree>
    <p:extLst>
      <p:ext uri="{BB962C8B-B14F-4D97-AF65-F5344CB8AC3E}">
        <p14:creationId xmlns:p14="http://schemas.microsoft.com/office/powerpoint/2010/main" val="30896454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409980E-D29E-B955-3179-DA491BBAE4E9}"/>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75333639-D78D-5D15-7185-A33DD21B63C5}"/>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33253880-580D-B150-A106-6DD61EF39807}"/>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FD93A0A6-82C7-FB29-4BD2-5F2B411F5F22}"/>
              </a:ext>
            </a:extLst>
          </p:cNvPr>
          <p:cNvSpPr>
            <a:spLocks noGrp="1"/>
          </p:cNvSpPr>
          <p:nvPr>
            <p:ph type="dt" sz="half" idx="10"/>
          </p:nvPr>
        </p:nvSpPr>
        <p:spPr/>
        <p:txBody>
          <a:bodyPr/>
          <a:lstStyle/>
          <a:p>
            <a:fld id="{30C8D33E-569B-4679-8CA1-BEBE1AE52EFA}" type="datetimeFigureOut">
              <a:rPr lang="zh-CN" altLang="en-US" smtClean="0"/>
              <a:t>2026-04-14</a:t>
            </a:fld>
            <a:endParaRPr lang="zh-CN" altLang="en-US"/>
          </a:p>
        </p:txBody>
      </p:sp>
      <p:sp>
        <p:nvSpPr>
          <p:cNvPr id="6" name="页脚占位符 5">
            <a:extLst>
              <a:ext uri="{FF2B5EF4-FFF2-40B4-BE49-F238E27FC236}">
                <a16:creationId xmlns:a16="http://schemas.microsoft.com/office/drawing/2014/main" id="{7D82FA1C-E87C-2A52-0E62-64A77B550CA0}"/>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FC28A107-2DF1-F7B5-12BF-758605559D39}"/>
              </a:ext>
            </a:extLst>
          </p:cNvPr>
          <p:cNvSpPr>
            <a:spLocks noGrp="1"/>
          </p:cNvSpPr>
          <p:nvPr>
            <p:ph type="sldNum" sz="quarter" idx="12"/>
          </p:nvPr>
        </p:nvSpPr>
        <p:spPr/>
        <p:txBody>
          <a:bodyPr/>
          <a:lstStyle/>
          <a:p>
            <a:fld id="{FC496BF0-F30E-442E-BAF8-1E12E07FA9C7}" type="slidenum">
              <a:rPr lang="zh-CN" altLang="en-US" smtClean="0"/>
              <a:t>‹#›</a:t>
            </a:fld>
            <a:endParaRPr lang="zh-CN" altLang="en-US"/>
          </a:p>
        </p:txBody>
      </p:sp>
    </p:spTree>
    <p:extLst>
      <p:ext uri="{BB962C8B-B14F-4D97-AF65-F5344CB8AC3E}">
        <p14:creationId xmlns:p14="http://schemas.microsoft.com/office/powerpoint/2010/main" val="236545693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AD8CA0D-CD1E-DF53-FB9C-9250C861F781}"/>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7E2C671A-D3EC-9137-8BFA-EED1AE5495D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3885C6EE-4122-0A80-02C9-025F63FD1ECC}"/>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AC972C29-0B33-91DE-E567-6BDEDBDC8AC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8BBB4BFF-AD08-0201-F14A-6E88AF0B7B93}"/>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260F5A39-2069-A8B8-3B9C-F653ADA0C3EF}"/>
              </a:ext>
            </a:extLst>
          </p:cNvPr>
          <p:cNvSpPr>
            <a:spLocks noGrp="1"/>
          </p:cNvSpPr>
          <p:nvPr>
            <p:ph type="dt" sz="half" idx="10"/>
          </p:nvPr>
        </p:nvSpPr>
        <p:spPr/>
        <p:txBody>
          <a:bodyPr/>
          <a:lstStyle/>
          <a:p>
            <a:fld id="{30C8D33E-569B-4679-8CA1-BEBE1AE52EFA}" type="datetimeFigureOut">
              <a:rPr lang="zh-CN" altLang="en-US" smtClean="0"/>
              <a:t>2026-04-14</a:t>
            </a:fld>
            <a:endParaRPr lang="zh-CN" altLang="en-US"/>
          </a:p>
        </p:txBody>
      </p:sp>
      <p:sp>
        <p:nvSpPr>
          <p:cNvPr id="8" name="页脚占位符 7">
            <a:extLst>
              <a:ext uri="{FF2B5EF4-FFF2-40B4-BE49-F238E27FC236}">
                <a16:creationId xmlns:a16="http://schemas.microsoft.com/office/drawing/2014/main" id="{37011B1B-56CE-C2CE-861F-C64EF0600015}"/>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ADF1B575-C87A-97F4-A372-7942E48DB9B4}"/>
              </a:ext>
            </a:extLst>
          </p:cNvPr>
          <p:cNvSpPr>
            <a:spLocks noGrp="1"/>
          </p:cNvSpPr>
          <p:nvPr>
            <p:ph type="sldNum" sz="quarter" idx="12"/>
          </p:nvPr>
        </p:nvSpPr>
        <p:spPr/>
        <p:txBody>
          <a:bodyPr/>
          <a:lstStyle/>
          <a:p>
            <a:fld id="{FC496BF0-F30E-442E-BAF8-1E12E07FA9C7}" type="slidenum">
              <a:rPr lang="zh-CN" altLang="en-US" smtClean="0"/>
              <a:t>‹#›</a:t>
            </a:fld>
            <a:endParaRPr lang="zh-CN" altLang="en-US"/>
          </a:p>
        </p:txBody>
      </p:sp>
    </p:spTree>
    <p:extLst>
      <p:ext uri="{BB962C8B-B14F-4D97-AF65-F5344CB8AC3E}">
        <p14:creationId xmlns:p14="http://schemas.microsoft.com/office/powerpoint/2010/main" val="23121140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40770DA-6DE6-E5F2-AC3A-07776B7AF8B6}"/>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4CD8670F-D298-4C6D-1897-9BDF566C14BC}"/>
              </a:ext>
            </a:extLst>
          </p:cNvPr>
          <p:cNvSpPr>
            <a:spLocks noGrp="1"/>
          </p:cNvSpPr>
          <p:nvPr>
            <p:ph type="dt" sz="half" idx="10"/>
          </p:nvPr>
        </p:nvSpPr>
        <p:spPr/>
        <p:txBody>
          <a:bodyPr/>
          <a:lstStyle/>
          <a:p>
            <a:fld id="{30C8D33E-569B-4679-8CA1-BEBE1AE52EFA}" type="datetimeFigureOut">
              <a:rPr lang="zh-CN" altLang="en-US" smtClean="0"/>
              <a:t>2026-04-14</a:t>
            </a:fld>
            <a:endParaRPr lang="zh-CN" altLang="en-US"/>
          </a:p>
        </p:txBody>
      </p:sp>
      <p:sp>
        <p:nvSpPr>
          <p:cNvPr id="4" name="页脚占位符 3">
            <a:extLst>
              <a:ext uri="{FF2B5EF4-FFF2-40B4-BE49-F238E27FC236}">
                <a16:creationId xmlns:a16="http://schemas.microsoft.com/office/drawing/2014/main" id="{A301B5CA-A46C-3C35-2B34-A5ADB85A4019}"/>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7C7E459A-4911-51C2-97CE-D21B0A381C6B}"/>
              </a:ext>
            </a:extLst>
          </p:cNvPr>
          <p:cNvSpPr>
            <a:spLocks noGrp="1"/>
          </p:cNvSpPr>
          <p:nvPr>
            <p:ph type="sldNum" sz="quarter" idx="12"/>
          </p:nvPr>
        </p:nvSpPr>
        <p:spPr/>
        <p:txBody>
          <a:bodyPr/>
          <a:lstStyle/>
          <a:p>
            <a:fld id="{FC496BF0-F30E-442E-BAF8-1E12E07FA9C7}" type="slidenum">
              <a:rPr lang="zh-CN" altLang="en-US" smtClean="0"/>
              <a:t>‹#›</a:t>
            </a:fld>
            <a:endParaRPr lang="zh-CN" altLang="en-US"/>
          </a:p>
        </p:txBody>
      </p:sp>
    </p:spTree>
    <p:extLst>
      <p:ext uri="{BB962C8B-B14F-4D97-AF65-F5344CB8AC3E}">
        <p14:creationId xmlns:p14="http://schemas.microsoft.com/office/powerpoint/2010/main" val="24114905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11FAC14B-09E6-89DC-7D30-739585B36C97}"/>
              </a:ext>
            </a:extLst>
          </p:cNvPr>
          <p:cNvSpPr>
            <a:spLocks noGrp="1"/>
          </p:cNvSpPr>
          <p:nvPr>
            <p:ph type="dt" sz="half" idx="10"/>
          </p:nvPr>
        </p:nvSpPr>
        <p:spPr/>
        <p:txBody>
          <a:bodyPr/>
          <a:lstStyle/>
          <a:p>
            <a:fld id="{30C8D33E-569B-4679-8CA1-BEBE1AE52EFA}" type="datetimeFigureOut">
              <a:rPr lang="zh-CN" altLang="en-US" smtClean="0"/>
              <a:t>2026-04-14</a:t>
            </a:fld>
            <a:endParaRPr lang="zh-CN" altLang="en-US"/>
          </a:p>
        </p:txBody>
      </p:sp>
      <p:sp>
        <p:nvSpPr>
          <p:cNvPr id="3" name="页脚占位符 2">
            <a:extLst>
              <a:ext uri="{FF2B5EF4-FFF2-40B4-BE49-F238E27FC236}">
                <a16:creationId xmlns:a16="http://schemas.microsoft.com/office/drawing/2014/main" id="{544B85AE-700A-C418-5FB4-ABD15CE4CF5A}"/>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9F4C5C58-7CC8-49F9-3AEB-2B59695A5978}"/>
              </a:ext>
            </a:extLst>
          </p:cNvPr>
          <p:cNvSpPr>
            <a:spLocks noGrp="1"/>
          </p:cNvSpPr>
          <p:nvPr>
            <p:ph type="sldNum" sz="quarter" idx="12"/>
          </p:nvPr>
        </p:nvSpPr>
        <p:spPr/>
        <p:txBody>
          <a:bodyPr/>
          <a:lstStyle/>
          <a:p>
            <a:fld id="{FC496BF0-F30E-442E-BAF8-1E12E07FA9C7}" type="slidenum">
              <a:rPr lang="zh-CN" altLang="en-US" smtClean="0"/>
              <a:t>‹#›</a:t>
            </a:fld>
            <a:endParaRPr lang="zh-CN" altLang="en-US"/>
          </a:p>
        </p:txBody>
      </p:sp>
    </p:spTree>
    <p:extLst>
      <p:ext uri="{BB962C8B-B14F-4D97-AF65-F5344CB8AC3E}">
        <p14:creationId xmlns:p14="http://schemas.microsoft.com/office/powerpoint/2010/main" val="3351318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DEFF92C-0AA7-82BF-A509-F85ED3842D83}"/>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9A5B2563-EAD5-1902-B5C6-2D621EA09A7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54543B76-B8B7-265E-64F0-E21B2E4C78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116355DE-B2B9-B04F-29CF-C4F211ED83B4}"/>
              </a:ext>
            </a:extLst>
          </p:cNvPr>
          <p:cNvSpPr>
            <a:spLocks noGrp="1"/>
          </p:cNvSpPr>
          <p:nvPr>
            <p:ph type="dt" sz="half" idx="10"/>
          </p:nvPr>
        </p:nvSpPr>
        <p:spPr/>
        <p:txBody>
          <a:bodyPr/>
          <a:lstStyle/>
          <a:p>
            <a:fld id="{30C8D33E-569B-4679-8CA1-BEBE1AE52EFA}" type="datetimeFigureOut">
              <a:rPr lang="zh-CN" altLang="en-US" smtClean="0"/>
              <a:t>2026-04-14</a:t>
            </a:fld>
            <a:endParaRPr lang="zh-CN" altLang="en-US"/>
          </a:p>
        </p:txBody>
      </p:sp>
      <p:sp>
        <p:nvSpPr>
          <p:cNvPr id="6" name="页脚占位符 5">
            <a:extLst>
              <a:ext uri="{FF2B5EF4-FFF2-40B4-BE49-F238E27FC236}">
                <a16:creationId xmlns:a16="http://schemas.microsoft.com/office/drawing/2014/main" id="{C3EED660-62EA-7786-28F4-D1BE9B59A00F}"/>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3C958D79-2350-EB73-EE48-2C6F4FBA2B9A}"/>
              </a:ext>
            </a:extLst>
          </p:cNvPr>
          <p:cNvSpPr>
            <a:spLocks noGrp="1"/>
          </p:cNvSpPr>
          <p:nvPr>
            <p:ph type="sldNum" sz="quarter" idx="12"/>
          </p:nvPr>
        </p:nvSpPr>
        <p:spPr/>
        <p:txBody>
          <a:bodyPr/>
          <a:lstStyle/>
          <a:p>
            <a:fld id="{FC496BF0-F30E-442E-BAF8-1E12E07FA9C7}" type="slidenum">
              <a:rPr lang="zh-CN" altLang="en-US" smtClean="0"/>
              <a:t>‹#›</a:t>
            </a:fld>
            <a:endParaRPr lang="zh-CN" altLang="en-US"/>
          </a:p>
        </p:txBody>
      </p:sp>
    </p:spTree>
    <p:extLst>
      <p:ext uri="{BB962C8B-B14F-4D97-AF65-F5344CB8AC3E}">
        <p14:creationId xmlns:p14="http://schemas.microsoft.com/office/powerpoint/2010/main" val="18764808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0EDFC76E-AC69-6E91-A934-7563288FA8A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1C7E888A-E670-9B33-741D-613EE810C3D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162EA0B1-31BA-5839-CD6F-2DCE3CEA812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C8D33E-569B-4679-8CA1-BEBE1AE52EFA}" type="datetimeFigureOut">
              <a:rPr lang="zh-CN" altLang="en-US" smtClean="0"/>
              <a:t>2026-04-14</a:t>
            </a:fld>
            <a:endParaRPr lang="zh-CN" altLang="en-US"/>
          </a:p>
        </p:txBody>
      </p:sp>
      <p:sp>
        <p:nvSpPr>
          <p:cNvPr id="5" name="页脚占位符 4">
            <a:extLst>
              <a:ext uri="{FF2B5EF4-FFF2-40B4-BE49-F238E27FC236}">
                <a16:creationId xmlns:a16="http://schemas.microsoft.com/office/drawing/2014/main" id="{EF875CA1-A30D-C344-7FAB-EA7EFEC6A48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EF21EEDB-F3EC-A762-6055-F22D76228E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496BF0-F30E-442E-BAF8-1E12E07FA9C7}" type="slidenum">
              <a:rPr lang="zh-CN" altLang="en-US" smtClean="0"/>
              <a:t>‹#›</a:t>
            </a:fld>
            <a:endParaRPr lang="zh-CN" altLang="en-US"/>
          </a:p>
        </p:txBody>
      </p:sp>
    </p:spTree>
    <p:extLst>
      <p:ext uri="{BB962C8B-B14F-4D97-AF65-F5344CB8AC3E}">
        <p14:creationId xmlns:p14="http://schemas.microsoft.com/office/powerpoint/2010/main" val="16173478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16" userDrawn="1">
          <p15:clr>
            <a:srgbClr val="F26B43"/>
          </p15:clr>
        </p15:guide>
        <p15:guide id="2" pos="7256" userDrawn="1">
          <p15:clr>
            <a:srgbClr val="F26B43"/>
          </p15:clr>
        </p15:guide>
        <p15:guide id="3" orient="horz" pos="648" userDrawn="1">
          <p15:clr>
            <a:srgbClr val="F26B43"/>
          </p15:clr>
        </p15:guide>
        <p15:guide id="4" orient="horz" pos="712" userDrawn="1">
          <p15:clr>
            <a:srgbClr val="F26B43"/>
          </p15:clr>
        </p15:guide>
        <p15:guide id="5" orient="horz" pos="3928" userDrawn="1">
          <p15:clr>
            <a:srgbClr val="F26B43"/>
          </p15:clr>
        </p15:guide>
        <p15:guide id="6" orient="horz" pos="386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slideLayout" Target="../slideLayouts/slideLayout4.xml"/><Relationship Id="rId1" Type="http://schemas.openxmlformats.org/officeDocument/2006/relationships/tags" Target="../tags/tag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1.png"/><Relationship Id="rId7"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4.xml"/><Relationship Id="rId6" Type="http://schemas.openxmlformats.org/officeDocument/2006/relationships/image" Target="../media/image13.png"/><Relationship Id="rId11" Type="http://schemas.microsoft.com/office/2007/relationships/hdphoto" Target="../media/hdphoto4.wdp"/><Relationship Id="rId5" Type="http://schemas.microsoft.com/office/2007/relationships/hdphoto" Target="../media/hdphoto1.wdp"/><Relationship Id="rId10" Type="http://schemas.openxmlformats.org/officeDocument/2006/relationships/image" Target="../media/image15.png"/><Relationship Id="rId4" Type="http://schemas.openxmlformats.org/officeDocument/2006/relationships/image" Target="../media/image12.png"/><Relationship Id="rId9"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E3C1D1-AB22-8E70-FC74-3F69795DDB53}"/>
            </a:ext>
          </a:extLst>
        </p:cNvPr>
        <p:cNvGrpSpPr/>
        <p:nvPr/>
      </p:nvGrpSpPr>
      <p:grpSpPr>
        <a:xfrm>
          <a:off x="0" y="0"/>
          <a:ext cx="0" cy="0"/>
          <a:chOff x="0" y="0"/>
          <a:chExt cx="0" cy="0"/>
        </a:xfrm>
      </p:grpSpPr>
      <p:sp>
        <p:nvSpPr>
          <p:cNvPr id="28" name="矩形 27"/>
          <p:cNvSpPr/>
          <p:nvPr/>
        </p:nvSpPr>
        <p:spPr>
          <a:xfrm>
            <a:off x="94012" y="3853544"/>
            <a:ext cx="12003526" cy="2907684"/>
          </a:xfrm>
          <a:prstGeom prst="rect">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 name="箭头: 五边形 3">
            <a:extLst>
              <a:ext uri="{FF2B5EF4-FFF2-40B4-BE49-F238E27FC236}">
                <a16:creationId xmlns:a16="http://schemas.microsoft.com/office/drawing/2014/main" id="{BC18A1B3-714C-D25D-25F8-8C7238574827}"/>
              </a:ext>
            </a:extLst>
          </p:cNvPr>
          <p:cNvSpPr/>
          <p:nvPr/>
        </p:nvSpPr>
        <p:spPr>
          <a:xfrm>
            <a:off x="83126" y="270164"/>
            <a:ext cx="5845234" cy="533400"/>
          </a:xfrm>
          <a:prstGeom prst="homePlate">
            <a:avLst>
              <a:gd name="adj" fmla="val 31905"/>
            </a:avLst>
          </a:prstGeom>
          <a:solidFill>
            <a:srgbClr val="2243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文本框 7">
            <a:extLst>
              <a:ext uri="{FF2B5EF4-FFF2-40B4-BE49-F238E27FC236}">
                <a16:creationId xmlns:a16="http://schemas.microsoft.com/office/drawing/2014/main" id="{E275697D-6799-4527-5CC9-6DC24742F569}"/>
              </a:ext>
            </a:extLst>
          </p:cNvPr>
          <p:cNvSpPr txBox="1"/>
          <p:nvPr/>
        </p:nvSpPr>
        <p:spPr>
          <a:xfrm>
            <a:off x="8934613" y="341899"/>
            <a:ext cx="2987040" cy="461665"/>
          </a:xfrm>
          <a:prstGeom prst="rect">
            <a:avLst/>
          </a:prstGeom>
          <a:noFill/>
        </p:spPr>
        <p:txBody>
          <a:bodyPr wrap="square">
            <a:spAutoFit/>
          </a:bodyPr>
          <a:lstStyle/>
          <a:p>
            <a:pPr algn="ctr">
              <a:buFont typeface="Arial" panose="020B0604020202020204" pitchFamily="34" charset="0"/>
              <a:buNone/>
            </a:pPr>
            <a:r>
              <a:rPr lang="zh-CN" altLang="en-US" sz="2400" b="1" dirty="0">
                <a:solidFill>
                  <a:srgbClr val="000099"/>
                </a:solidFill>
                <a:latin typeface="微软雅黑" panose="020B0503020204020204" pitchFamily="34" charset="-122"/>
                <a:ea typeface="微软雅黑" panose="020B0503020204020204" pitchFamily="34" charset="-122"/>
              </a:rPr>
              <a:t>绿色能源创新团队</a:t>
            </a:r>
            <a:endParaRPr lang="en-US" altLang="zh-CN" sz="2400" b="1" dirty="0">
              <a:solidFill>
                <a:srgbClr val="000099"/>
              </a:solidFill>
              <a:latin typeface="微软雅黑" panose="020B0503020204020204" pitchFamily="34" charset="-122"/>
              <a:ea typeface="微软雅黑" panose="020B0503020204020204" pitchFamily="34" charset="-122"/>
            </a:endParaRPr>
          </a:p>
        </p:txBody>
      </p:sp>
      <p:sp>
        <p:nvSpPr>
          <p:cNvPr id="2" name="文本框 1">
            <a:extLst>
              <a:ext uri="{FF2B5EF4-FFF2-40B4-BE49-F238E27FC236}">
                <a16:creationId xmlns:a16="http://schemas.microsoft.com/office/drawing/2014/main" id="{302FFFD6-E139-6551-1884-167EE689240E}"/>
              </a:ext>
            </a:extLst>
          </p:cNvPr>
          <p:cNvSpPr txBox="1"/>
          <p:nvPr/>
        </p:nvSpPr>
        <p:spPr>
          <a:xfrm>
            <a:off x="338159" y="275264"/>
            <a:ext cx="5674021" cy="523220"/>
          </a:xfrm>
          <a:prstGeom prst="rect">
            <a:avLst/>
          </a:prstGeom>
          <a:noFill/>
        </p:spPr>
        <p:txBody>
          <a:bodyPr wrap="square">
            <a:spAutoFit/>
          </a:bodyPr>
          <a:lstStyle/>
          <a:p>
            <a:r>
              <a:rPr lang="zh-CN" altLang="en-US" sz="28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一、团队介绍</a:t>
            </a:r>
          </a:p>
        </p:txBody>
      </p:sp>
      <p:sp>
        <p:nvSpPr>
          <p:cNvPr id="3" name="文本框 102">
            <a:extLst>
              <a:ext uri="{FF2B5EF4-FFF2-40B4-BE49-F238E27FC236}">
                <a16:creationId xmlns:a16="http://schemas.microsoft.com/office/drawing/2014/main" id="{35A04EC2-5371-8B56-EE8D-4A608CEF9519}"/>
              </a:ext>
            </a:extLst>
          </p:cNvPr>
          <p:cNvSpPr txBox="1">
            <a:spLocks noChangeArrowheads="1"/>
          </p:cNvSpPr>
          <p:nvPr/>
        </p:nvSpPr>
        <p:spPr bwMode="auto">
          <a:xfrm>
            <a:off x="174171" y="813863"/>
            <a:ext cx="11747482" cy="3149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304800">
              <a:defRPr b="1">
                <a:solidFill>
                  <a:schemeClr val="tx1"/>
                </a:solidFill>
                <a:latin typeface="Arial" panose="020B0604020202020204" pitchFamily="34" charset="0"/>
                <a:ea typeface="微软雅黑" panose="020B0503020204020204" pitchFamily="34" charset="-122"/>
              </a:defRPr>
            </a:lvl1pPr>
            <a:lvl2pPr marL="742950" indent="-285750">
              <a:defRPr b="1">
                <a:solidFill>
                  <a:schemeClr val="tx1"/>
                </a:solidFill>
                <a:latin typeface="Arial" panose="020B0604020202020204" pitchFamily="34" charset="0"/>
                <a:ea typeface="微软雅黑" panose="020B0503020204020204" pitchFamily="34" charset="-122"/>
              </a:defRPr>
            </a:lvl2pPr>
            <a:lvl3pPr marL="1143000" indent="-228600">
              <a:defRPr b="1">
                <a:solidFill>
                  <a:schemeClr val="tx1"/>
                </a:solidFill>
                <a:latin typeface="Arial" panose="020B0604020202020204" pitchFamily="34" charset="0"/>
                <a:ea typeface="微软雅黑" panose="020B0503020204020204" pitchFamily="34" charset="-122"/>
              </a:defRPr>
            </a:lvl3pPr>
            <a:lvl4pPr marL="1600200" indent="-228600">
              <a:defRPr b="1">
                <a:solidFill>
                  <a:schemeClr val="tx1"/>
                </a:solidFill>
                <a:latin typeface="Arial" panose="020B0604020202020204" pitchFamily="34" charset="0"/>
                <a:ea typeface="微软雅黑" panose="020B0503020204020204" pitchFamily="34" charset="-122"/>
              </a:defRPr>
            </a:lvl4pPr>
            <a:lvl5pPr marL="2057400" indent="-228600">
              <a:defRPr b="1">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9pPr>
          </a:lstStyle>
          <a:p>
            <a:pPr algn="just">
              <a:lnSpc>
                <a:spcPct val="120000"/>
              </a:lnSpc>
              <a:spcBef>
                <a:spcPts val="388"/>
              </a:spcBef>
              <a:spcAft>
                <a:spcPts val="388"/>
              </a:spcAft>
            </a:pPr>
            <a:r>
              <a:rPr lang="zh-CN" altLang="en-US" sz="2000" dirty="0">
                <a:solidFill>
                  <a:srgbClr val="FF0000"/>
                </a:solidFill>
                <a:latin typeface="微软雅黑" panose="020B0503020204020204" pitchFamily="34" charset="-122"/>
              </a:rPr>
              <a:t>绿色能源创新团队</a:t>
            </a:r>
            <a:r>
              <a:rPr lang="zh-CN" altLang="en-US" sz="2000" b="0" dirty="0">
                <a:latin typeface="微软雅黑" panose="020B0503020204020204" pitchFamily="34" charset="-122"/>
              </a:rPr>
              <a:t>聚焦国家能源与环境保护重大战略需求，</a:t>
            </a:r>
            <a:r>
              <a:rPr lang="zh-CN" altLang="en-US" sz="2000" b="0" dirty="0">
                <a:solidFill>
                  <a:srgbClr val="FF0000"/>
                </a:solidFill>
                <a:latin typeface="微软雅黑" panose="020B0503020204020204" pitchFamily="34" charset="-122"/>
              </a:rPr>
              <a:t>围绕清洁能源技术开发功能材料以及研发清洁工艺，围绕绿色能源相关方向开展基础性和应用性研究</a:t>
            </a:r>
            <a:r>
              <a:rPr lang="zh-CN" altLang="en-US" sz="2000" b="0" dirty="0">
                <a:latin typeface="微软雅黑" panose="020B0503020204020204" pitchFamily="34" charset="-122"/>
              </a:rPr>
              <a:t>，为保障国家能源安全和服务国家碳达峰、碳中和战略贡献科技力量。重点围绕</a:t>
            </a:r>
            <a:r>
              <a:rPr lang="en-US" altLang="zh-CN" sz="2000" dirty="0">
                <a:solidFill>
                  <a:srgbClr val="FF0000"/>
                </a:solidFill>
                <a:latin typeface="微软雅黑" panose="020B0503020204020204" pitchFamily="34" charset="-122"/>
              </a:rPr>
              <a:t>CO</a:t>
            </a:r>
            <a:r>
              <a:rPr lang="en-US" altLang="zh-CN" sz="2000" baseline="-25000" dirty="0">
                <a:solidFill>
                  <a:srgbClr val="FF0000"/>
                </a:solidFill>
                <a:latin typeface="微软雅黑" panose="020B0503020204020204" pitchFamily="34" charset="-122"/>
              </a:rPr>
              <a:t>2</a:t>
            </a:r>
            <a:r>
              <a:rPr lang="zh-CN" altLang="en-US" sz="2000" dirty="0">
                <a:solidFill>
                  <a:srgbClr val="FF0000"/>
                </a:solidFill>
                <a:latin typeface="微软雅黑" panose="020B0503020204020204" pitchFamily="34" charset="-122"/>
              </a:rPr>
              <a:t>捕集利用与封存（</a:t>
            </a:r>
            <a:r>
              <a:rPr lang="en-US" altLang="zh-CN" sz="2000" dirty="0">
                <a:solidFill>
                  <a:srgbClr val="FF0000"/>
                </a:solidFill>
                <a:latin typeface="微软雅黑" panose="020B0503020204020204" pitchFamily="34" charset="-122"/>
              </a:rPr>
              <a:t>CCUS</a:t>
            </a:r>
            <a:r>
              <a:rPr lang="zh-CN" altLang="en-US" sz="2000" dirty="0">
                <a:solidFill>
                  <a:srgbClr val="FF0000"/>
                </a:solidFill>
                <a:latin typeface="微软雅黑" panose="020B0503020204020204" pitchFamily="34" charset="-122"/>
              </a:rPr>
              <a:t>）、刺激响应智能材料、煤化工</a:t>
            </a:r>
            <a:r>
              <a:rPr lang="zh-CN" altLang="en-US" sz="2000" b="0" dirty="0">
                <a:latin typeface="微软雅黑" panose="020B0503020204020204" pitchFamily="34" charset="-122"/>
              </a:rPr>
              <a:t>等方向开展基础性和应用性研究，以打造成为集技术创新、应用转化、汇聚智力、人才培养、服务社会于一体的综合创新团队，为推动清洁能源行业发展和服务国家碳达峰、碳中和战略实施贡献科技力量。</a:t>
            </a:r>
          </a:p>
          <a:p>
            <a:pPr algn="just">
              <a:lnSpc>
                <a:spcPct val="120000"/>
              </a:lnSpc>
              <a:spcBef>
                <a:spcPts val="388"/>
              </a:spcBef>
              <a:spcAft>
                <a:spcPts val="388"/>
              </a:spcAft>
            </a:pPr>
            <a:r>
              <a:rPr lang="zh-CN" altLang="en-US" sz="2000" b="0" dirty="0">
                <a:latin typeface="微软雅黑" panose="020B0503020204020204" pitchFamily="34" charset="-122"/>
              </a:rPr>
              <a:t>团队目前拥有知名顾问专家</a:t>
            </a:r>
            <a:r>
              <a:rPr lang="en-US" altLang="zh-CN" sz="2000" b="0" dirty="0">
                <a:solidFill>
                  <a:srgbClr val="FF0000"/>
                </a:solidFill>
                <a:latin typeface="微软雅黑" panose="020B0503020204020204" pitchFamily="34" charset="-122"/>
              </a:rPr>
              <a:t>3</a:t>
            </a:r>
            <a:r>
              <a:rPr lang="zh-CN" altLang="en-US" sz="2000" b="0" dirty="0">
                <a:latin typeface="微软雅黑" panose="020B0503020204020204" pitchFamily="34" charset="-122"/>
              </a:rPr>
              <a:t>人，高级技术职称研究人员</a:t>
            </a:r>
            <a:r>
              <a:rPr lang="en-US" altLang="zh-CN" sz="2000" b="0" dirty="0">
                <a:solidFill>
                  <a:srgbClr val="FF0000"/>
                </a:solidFill>
                <a:latin typeface="微软雅黑" panose="020B0503020204020204" pitchFamily="34" charset="-122"/>
              </a:rPr>
              <a:t>4</a:t>
            </a:r>
            <a:r>
              <a:rPr lang="zh-CN" altLang="en-US" sz="2000" b="0" dirty="0">
                <a:latin typeface="微软雅黑" panose="020B0503020204020204" pitchFamily="34" charset="-122"/>
              </a:rPr>
              <a:t>人，博士</a:t>
            </a:r>
            <a:r>
              <a:rPr lang="en-US" altLang="zh-CN" sz="2000" b="0" dirty="0">
                <a:solidFill>
                  <a:srgbClr val="FF0000"/>
                </a:solidFill>
                <a:latin typeface="微软雅黑" panose="020B0503020204020204" pitchFamily="34" charset="-122"/>
              </a:rPr>
              <a:t>6</a:t>
            </a:r>
            <a:r>
              <a:rPr lang="zh-CN" altLang="en-US" sz="2000" b="0" dirty="0">
                <a:latin typeface="微软雅黑" panose="020B0503020204020204" pitchFamily="34" charset="-122"/>
              </a:rPr>
              <a:t>人。近年来，承担横、纵向科研项目</a:t>
            </a:r>
            <a:r>
              <a:rPr lang="zh-CN" altLang="en-US" sz="2000" b="0" dirty="0">
                <a:solidFill>
                  <a:srgbClr val="FF0000"/>
                </a:solidFill>
                <a:latin typeface="微软雅黑" panose="020B0503020204020204" pitchFamily="34" charset="-122"/>
              </a:rPr>
              <a:t>三十</a:t>
            </a:r>
            <a:r>
              <a:rPr lang="zh-CN" altLang="en-US" sz="2000" b="0" dirty="0">
                <a:latin typeface="微软雅黑" panose="020B0503020204020204" pitchFamily="34" charset="-122"/>
              </a:rPr>
              <a:t>余项，发表</a:t>
            </a:r>
            <a:r>
              <a:rPr lang="en-US" altLang="zh-CN" sz="2000" b="0" dirty="0">
                <a:latin typeface="微软雅黑" panose="020B0503020204020204" pitchFamily="34" charset="-122"/>
              </a:rPr>
              <a:t>SCI</a:t>
            </a:r>
            <a:r>
              <a:rPr lang="zh-CN" altLang="en-US" sz="2000" b="0" dirty="0">
                <a:latin typeface="微软雅黑" panose="020B0503020204020204" pitchFamily="34" charset="-122"/>
              </a:rPr>
              <a:t>论文</a:t>
            </a:r>
            <a:r>
              <a:rPr lang="en-US" altLang="zh-CN" sz="2000" b="0" dirty="0">
                <a:solidFill>
                  <a:srgbClr val="FF0000"/>
                </a:solidFill>
                <a:latin typeface="微软雅黑" panose="020B0503020204020204" pitchFamily="34" charset="-122"/>
              </a:rPr>
              <a:t>40</a:t>
            </a:r>
            <a:r>
              <a:rPr lang="zh-CN" altLang="en-US" sz="2000" b="0" dirty="0">
                <a:latin typeface="微软雅黑" panose="020B0503020204020204" pitchFamily="34" charset="-122"/>
              </a:rPr>
              <a:t>余篇，申请及授权专利</a:t>
            </a:r>
            <a:r>
              <a:rPr lang="en-US" altLang="zh-CN" sz="2000" b="0" dirty="0">
                <a:solidFill>
                  <a:srgbClr val="FF0000"/>
                </a:solidFill>
                <a:latin typeface="微软雅黑" panose="020B0503020204020204" pitchFamily="34" charset="-122"/>
              </a:rPr>
              <a:t>20</a:t>
            </a:r>
            <a:r>
              <a:rPr lang="zh-CN" altLang="en-US" sz="2000" b="0" dirty="0">
                <a:latin typeface="微软雅黑" panose="020B0503020204020204" pitchFamily="34" charset="-122"/>
              </a:rPr>
              <a:t>余项，科技成果转化创产值</a:t>
            </a:r>
            <a:r>
              <a:rPr lang="en-US" altLang="zh-CN" sz="2000" b="0" dirty="0">
                <a:solidFill>
                  <a:srgbClr val="FF0000"/>
                </a:solidFill>
                <a:latin typeface="微软雅黑" panose="020B0503020204020204" pitchFamily="34" charset="-122"/>
              </a:rPr>
              <a:t>8</a:t>
            </a:r>
            <a:r>
              <a:rPr lang="zh-CN" altLang="en-US" sz="2000" b="0" dirty="0">
                <a:latin typeface="微软雅黑" panose="020B0503020204020204" pitchFamily="34" charset="-122"/>
              </a:rPr>
              <a:t>亿元以上，创利润</a:t>
            </a:r>
            <a:r>
              <a:rPr lang="en-US" altLang="zh-CN" sz="2000" b="0" dirty="0">
                <a:solidFill>
                  <a:srgbClr val="FF0000"/>
                </a:solidFill>
                <a:latin typeface="微软雅黑" panose="020B0503020204020204" pitchFamily="34" charset="-122"/>
              </a:rPr>
              <a:t>2.0</a:t>
            </a:r>
            <a:r>
              <a:rPr lang="zh-CN" altLang="en-US" sz="2000" b="0" dirty="0">
                <a:latin typeface="微软雅黑" panose="020B0503020204020204" pitchFamily="34" charset="-122"/>
              </a:rPr>
              <a:t>亿元以上。</a:t>
            </a:r>
          </a:p>
        </p:txBody>
      </p:sp>
      <p:grpSp>
        <p:nvGrpSpPr>
          <p:cNvPr id="27" name="组合 26"/>
          <p:cNvGrpSpPr/>
          <p:nvPr/>
        </p:nvGrpSpPr>
        <p:grpSpPr>
          <a:xfrm>
            <a:off x="221233" y="4496060"/>
            <a:ext cx="11865419" cy="2409166"/>
            <a:chOff x="221233" y="4496060"/>
            <a:chExt cx="11865419" cy="2409166"/>
          </a:xfrm>
        </p:grpSpPr>
        <p:sp>
          <p:nvSpPr>
            <p:cNvPr id="6" name="灯片编号占位符 5">
              <a:extLst>
                <a:ext uri="{FF2B5EF4-FFF2-40B4-BE49-F238E27FC236}">
                  <a16:creationId xmlns:a16="http://schemas.microsoft.com/office/drawing/2014/main" id="{75F4A37F-6607-4DBD-CE65-89F670B3193C}"/>
                </a:ext>
              </a:extLst>
            </p:cNvPr>
            <p:cNvSpPr txBox="1">
              <a:spLocks/>
            </p:cNvSpPr>
            <p:nvPr/>
          </p:nvSpPr>
          <p:spPr>
            <a:xfrm>
              <a:off x="11641138" y="6540101"/>
              <a:ext cx="445514"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FC496BF0-F30E-442E-BAF8-1E12E07FA9C7}" type="slidenum">
                <a:rPr lang="zh-CN" altLang="en-US" sz="1600" smtClean="0">
                  <a:solidFill>
                    <a:srgbClr val="1A347C"/>
                  </a:solidFill>
                  <a:latin typeface="Arial" panose="020B0604020202020204" pitchFamily="34" charset="0"/>
                  <a:ea typeface="微软雅黑" panose="020B0503020204020204" pitchFamily="34" charset="-122"/>
                  <a:cs typeface="+mn-ea"/>
                  <a:sym typeface="Arial" panose="020B0604020202020204" pitchFamily="34" charset="0"/>
                </a:rPr>
                <a:pPr algn="ctr"/>
                <a:t>1</a:t>
              </a:fld>
              <a:endParaRPr lang="zh-CN" altLang="en-US" sz="1600" dirty="0">
                <a:solidFill>
                  <a:srgbClr val="1A347C"/>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圆角矩形 6"/>
            <p:cNvSpPr/>
            <p:nvPr/>
          </p:nvSpPr>
          <p:spPr>
            <a:xfrm>
              <a:off x="576592" y="4587219"/>
              <a:ext cx="2601685" cy="555172"/>
            </a:xfrm>
            <a:prstGeom prst="roundRect">
              <a:avLst/>
            </a:prstGeom>
            <a:solidFill>
              <a:schemeClr val="accent6">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bg1"/>
                  </a:solidFill>
                </a:rPr>
                <a:t>CCUS</a:t>
              </a:r>
              <a:r>
                <a:rPr lang="zh-CN" altLang="en-US" b="1" dirty="0">
                  <a:solidFill>
                    <a:schemeClr val="bg1"/>
                  </a:solidFill>
                </a:rPr>
                <a:t>技术研究及应用</a:t>
              </a:r>
            </a:p>
          </p:txBody>
        </p:sp>
        <p:sp>
          <p:nvSpPr>
            <p:cNvPr id="16" name="圆角矩形 15"/>
            <p:cNvSpPr/>
            <p:nvPr/>
          </p:nvSpPr>
          <p:spPr>
            <a:xfrm>
              <a:off x="4627516" y="4587219"/>
              <a:ext cx="2601685" cy="555172"/>
            </a:xfrm>
            <a:prstGeom prst="roundRect">
              <a:avLst/>
            </a:prstGeom>
            <a:solidFill>
              <a:schemeClr val="accent6">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bg1"/>
                  </a:solidFill>
                </a:rPr>
                <a:t>功能材料的开发及应用</a:t>
              </a:r>
            </a:p>
          </p:txBody>
        </p:sp>
        <p:sp>
          <p:nvSpPr>
            <p:cNvPr id="17" name="圆角矩形 16"/>
            <p:cNvSpPr/>
            <p:nvPr/>
          </p:nvSpPr>
          <p:spPr>
            <a:xfrm>
              <a:off x="9039453" y="4632798"/>
              <a:ext cx="2601685" cy="555172"/>
            </a:xfrm>
            <a:prstGeom prst="roundRect">
              <a:avLst/>
            </a:prstGeom>
            <a:solidFill>
              <a:schemeClr val="accent6">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bg1"/>
                  </a:solidFill>
                </a:rPr>
                <a:t>煤化工材料开发及应用</a:t>
              </a:r>
            </a:p>
          </p:txBody>
        </p:sp>
        <p:sp>
          <p:nvSpPr>
            <p:cNvPr id="18" name="矩形 17"/>
            <p:cNvSpPr/>
            <p:nvPr/>
          </p:nvSpPr>
          <p:spPr>
            <a:xfrm>
              <a:off x="3584217" y="4541639"/>
              <a:ext cx="535724" cy="646331"/>
            </a:xfrm>
            <a:prstGeom prst="rect">
              <a:avLst/>
            </a:prstGeom>
          </p:spPr>
          <p:txBody>
            <a:bodyPr wrap="none">
              <a:spAutoFit/>
            </a:bodyPr>
            <a:lstStyle/>
            <a:p>
              <a:r>
                <a:rPr lang="en-US" altLang="zh-CN" sz="3600" b="1" dirty="0">
                  <a:solidFill>
                    <a:prstClr val="black"/>
                  </a:solidFill>
                  <a:latin typeface="微软雅黑" panose="020B0503020204020204" pitchFamily="34" charset="-122"/>
                </a:rPr>
                <a:t>+</a:t>
              </a:r>
              <a:endParaRPr lang="zh-CN" altLang="en-US" sz="3600" b="1" dirty="0"/>
            </a:p>
          </p:txBody>
        </p:sp>
        <p:sp>
          <p:nvSpPr>
            <p:cNvPr id="19" name="矩形 18"/>
            <p:cNvSpPr/>
            <p:nvPr/>
          </p:nvSpPr>
          <p:spPr>
            <a:xfrm>
              <a:off x="7677245" y="4496060"/>
              <a:ext cx="535724" cy="646331"/>
            </a:xfrm>
            <a:prstGeom prst="rect">
              <a:avLst/>
            </a:prstGeom>
          </p:spPr>
          <p:txBody>
            <a:bodyPr wrap="none">
              <a:spAutoFit/>
            </a:bodyPr>
            <a:lstStyle/>
            <a:p>
              <a:r>
                <a:rPr lang="en-US" altLang="zh-CN" sz="3600" b="1" dirty="0">
                  <a:solidFill>
                    <a:prstClr val="black"/>
                  </a:solidFill>
                  <a:latin typeface="微软雅黑" panose="020B0503020204020204" pitchFamily="34" charset="-122"/>
                </a:rPr>
                <a:t>+</a:t>
              </a:r>
              <a:endParaRPr lang="zh-CN" altLang="en-US" sz="3600" b="1" dirty="0"/>
            </a:p>
          </p:txBody>
        </p:sp>
        <p:sp>
          <p:nvSpPr>
            <p:cNvPr id="20" name="矩形 19"/>
            <p:cNvSpPr/>
            <p:nvPr/>
          </p:nvSpPr>
          <p:spPr>
            <a:xfrm>
              <a:off x="221233" y="5273013"/>
              <a:ext cx="3175110" cy="1477328"/>
            </a:xfrm>
            <a:prstGeom prst="rect">
              <a:avLst/>
            </a:prstGeom>
          </p:spPr>
          <p:txBody>
            <a:bodyPr wrap="square">
              <a:spAutoFit/>
            </a:bodyPr>
            <a:lstStyle/>
            <a:p>
              <a:pPr algn="just"/>
              <a:r>
                <a:rPr lang="zh-CN" altLang="en-US" dirty="0">
                  <a:solidFill>
                    <a:srgbClr val="FF0000"/>
                  </a:solidFill>
                </a:rPr>
                <a:t>二氧化碳捕集：</a:t>
              </a:r>
              <a:r>
                <a:rPr lang="en-US" altLang="zh-CN" dirty="0"/>
                <a:t>Fluor</a:t>
              </a:r>
              <a:r>
                <a:rPr lang="zh-CN" altLang="en-US" dirty="0"/>
                <a:t>常温脱碳、超重力烟气脱碳、膜分离法脱碳、高效脱碳剂研发等。</a:t>
              </a:r>
              <a:endParaRPr lang="en-US" altLang="zh-CN" dirty="0"/>
            </a:p>
            <a:p>
              <a:pPr algn="just"/>
              <a:r>
                <a:rPr lang="zh-CN" altLang="en-US" dirty="0">
                  <a:solidFill>
                    <a:srgbClr val="FF0000"/>
                  </a:solidFill>
                </a:rPr>
                <a:t>二氧化碳转化</a:t>
              </a:r>
              <a:r>
                <a:rPr lang="zh-CN" altLang="en-US" dirty="0"/>
                <a:t>：甲烷化、甲烷重整等。</a:t>
              </a:r>
            </a:p>
          </p:txBody>
        </p:sp>
        <p:sp>
          <p:nvSpPr>
            <p:cNvPr id="23" name="矩形 22"/>
            <p:cNvSpPr/>
            <p:nvPr/>
          </p:nvSpPr>
          <p:spPr>
            <a:xfrm>
              <a:off x="8934613" y="5273013"/>
              <a:ext cx="2824441" cy="1477328"/>
            </a:xfrm>
            <a:prstGeom prst="rect">
              <a:avLst/>
            </a:prstGeom>
          </p:spPr>
          <p:txBody>
            <a:bodyPr wrap="square">
              <a:spAutoFit/>
            </a:bodyPr>
            <a:lstStyle/>
            <a:p>
              <a:r>
                <a:rPr lang="zh-CN" altLang="en-US" dirty="0"/>
                <a:t>环保、高效</a:t>
              </a:r>
              <a:r>
                <a:rPr lang="zh-CN" altLang="en-US" dirty="0">
                  <a:solidFill>
                    <a:srgbClr val="FF0000"/>
                  </a:solidFill>
                </a:rPr>
                <a:t>阻燃剂材料</a:t>
              </a:r>
              <a:r>
                <a:rPr lang="zh-CN" altLang="en-US" dirty="0"/>
                <a:t>的制备及应用</a:t>
              </a:r>
              <a:endParaRPr lang="en-US" altLang="zh-CN" dirty="0"/>
            </a:p>
            <a:p>
              <a:r>
                <a:rPr lang="zh-CN" altLang="en-US" dirty="0"/>
                <a:t>煤矿用</a:t>
              </a:r>
              <a:r>
                <a:rPr lang="zh-CN" altLang="en-US" dirty="0">
                  <a:solidFill>
                    <a:srgbClr val="FF0000"/>
                  </a:solidFill>
                </a:rPr>
                <a:t>注浆加固材料</a:t>
              </a:r>
              <a:r>
                <a:rPr lang="zh-CN" altLang="en-US" dirty="0"/>
                <a:t>的开发及利用</a:t>
              </a:r>
              <a:endParaRPr lang="en-US" altLang="zh-CN" dirty="0"/>
            </a:p>
            <a:p>
              <a:r>
                <a:rPr lang="zh-CN" altLang="en-US" dirty="0"/>
                <a:t>煤炭</a:t>
              </a:r>
              <a:r>
                <a:rPr lang="zh-CN" altLang="en-US" dirty="0">
                  <a:solidFill>
                    <a:srgbClr val="FF0000"/>
                  </a:solidFill>
                </a:rPr>
                <a:t>抑尘剂</a:t>
              </a:r>
              <a:r>
                <a:rPr lang="zh-CN" altLang="en-US" dirty="0"/>
                <a:t>的制备及应用</a:t>
              </a:r>
            </a:p>
          </p:txBody>
        </p:sp>
        <p:sp>
          <p:nvSpPr>
            <p:cNvPr id="24" name="矩形 23"/>
            <p:cNvSpPr/>
            <p:nvPr/>
          </p:nvSpPr>
          <p:spPr>
            <a:xfrm>
              <a:off x="4119941" y="5273013"/>
              <a:ext cx="3935337" cy="1393330"/>
            </a:xfrm>
            <a:prstGeom prst="rect">
              <a:avLst/>
            </a:prstGeom>
          </p:spPr>
          <p:txBody>
            <a:bodyPr wrap="square">
              <a:spAutoFit/>
            </a:bodyPr>
            <a:lstStyle/>
            <a:p>
              <a:pPr>
                <a:lnSpc>
                  <a:spcPct val="120000"/>
                </a:lnSpc>
              </a:pPr>
              <a:r>
                <a:rPr lang="zh-CN" altLang="en-US" dirty="0">
                  <a:solidFill>
                    <a:srgbClr val="FF0000"/>
                  </a:solidFill>
                </a:rPr>
                <a:t>盐响应智能材料</a:t>
              </a:r>
              <a:r>
                <a:rPr lang="zh-CN" altLang="en-US" dirty="0"/>
                <a:t>在油气增产中的应用</a:t>
              </a:r>
              <a:endParaRPr lang="en-US" altLang="zh-CN" dirty="0"/>
            </a:p>
            <a:p>
              <a:pPr>
                <a:lnSpc>
                  <a:spcPct val="120000"/>
                </a:lnSpc>
              </a:pPr>
              <a:r>
                <a:rPr lang="en-US" altLang="zh-CN" dirty="0">
                  <a:solidFill>
                    <a:srgbClr val="FF0000"/>
                  </a:solidFill>
                </a:rPr>
                <a:t>CO</a:t>
              </a:r>
              <a:r>
                <a:rPr lang="en-US" altLang="zh-CN" baseline="-25000" dirty="0">
                  <a:solidFill>
                    <a:srgbClr val="FF0000"/>
                  </a:solidFill>
                </a:rPr>
                <a:t>2</a:t>
              </a:r>
              <a:r>
                <a:rPr lang="zh-CN" altLang="en-US" dirty="0">
                  <a:solidFill>
                    <a:srgbClr val="FF0000"/>
                  </a:solidFill>
                </a:rPr>
                <a:t>响应智能材料</a:t>
              </a:r>
              <a:r>
                <a:rPr lang="zh-CN" altLang="en-US" dirty="0"/>
                <a:t>在碳捕集中的应用</a:t>
              </a:r>
              <a:endParaRPr lang="en-US" altLang="zh-CN" dirty="0"/>
            </a:p>
            <a:p>
              <a:pPr>
                <a:lnSpc>
                  <a:spcPct val="120000"/>
                </a:lnSpc>
              </a:pPr>
              <a:r>
                <a:rPr lang="en-US" altLang="zh-CN" dirty="0">
                  <a:solidFill>
                    <a:srgbClr val="FF0000"/>
                  </a:solidFill>
                </a:rPr>
                <a:t>pH</a:t>
              </a:r>
              <a:r>
                <a:rPr lang="zh-CN" altLang="en-US" dirty="0">
                  <a:solidFill>
                    <a:srgbClr val="FF0000"/>
                  </a:solidFill>
                </a:rPr>
                <a:t>和温度响应性智能材料</a:t>
              </a:r>
              <a:r>
                <a:rPr lang="zh-CN" altLang="en-US" dirty="0"/>
                <a:t>在药物释放中的应用</a:t>
              </a:r>
            </a:p>
          </p:txBody>
        </p:sp>
      </p:grpSp>
      <p:sp>
        <p:nvSpPr>
          <p:cNvPr id="25" name="圆角矩形 24"/>
          <p:cNvSpPr/>
          <p:nvPr/>
        </p:nvSpPr>
        <p:spPr>
          <a:xfrm>
            <a:off x="4597751" y="3952166"/>
            <a:ext cx="2601685" cy="555172"/>
          </a:xfrm>
          <a:prstGeom prst="roundRect">
            <a:avLst/>
          </a:prstGeom>
          <a:solidFill>
            <a:srgbClr val="FFFF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solidFill>
                  <a:srgbClr val="FF0000"/>
                </a:solidFill>
              </a:rPr>
              <a:t>研究方向</a:t>
            </a:r>
          </a:p>
        </p:txBody>
      </p:sp>
    </p:spTree>
    <p:extLst>
      <p:ext uri="{BB962C8B-B14F-4D97-AF65-F5344CB8AC3E}">
        <p14:creationId xmlns:p14="http://schemas.microsoft.com/office/powerpoint/2010/main" val="18241301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431C1A-7DC2-F76A-FF75-712268B67F82}"/>
            </a:ext>
          </a:extLst>
        </p:cNvPr>
        <p:cNvGrpSpPr/>
        <p:nvPr/>
      </p:nvGrpSpPr>
      <p:grpSpPr>
        <a:xfrm>
          <a:off x="0" y="0"/>
          <a:ext cx="0" cy="0"/>
          <a:chOff x="0" y="0"/>
          <a:chExt cx="0" cy="0"/>
        </a:xfrm>
      </p:grpSpPr>
      <p:sp>
        <p:nvSpPr>
          <p:cNvPr id="4" name="箭头: 五边形 3">
            <a:extLst>
              <a:ext uri="{FF2B5EF4-FFF2-40B4-BE49-F238E27FC236}">
                <a16:creationId xmlns:a16="http://schemas.microsoft.com/office/drawing/2014/main" id="{4C48C0AB-941A-4BBA-F062-7218BEDEB774}"/>
              </a:ext>
            </a:extLst>
          </p:cNvPr>
          <p:cNvSpPr/>
          <p:nvPr/>
        </p:nvSpPr>
        <p:spPr>
          <a:xfrm>
            <a:off x="83126" y="270164"/>
            <a:ext cx="5845234" cy="533400"/>
          </a:xfrm>
          <a:prstGeom prst="homePlate">
            <a:avLst>
              <a:gd name="adj" fmla="val 31905"/>
            </a:avLst>
          </a:prstGeom>
          <a:solidFill>
            <a:srgbClr val="2243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 name="灯片编号占位符 5">
            <a:extLst>
              <a:ext uri="{FF2B5EF4-FFF2-40B4-BE49-F238E27FC236}">
                <a16:creationId xmlns:a16="http://schemas.microsoft.com/office/drawing/2014/main" id="{7AC5A8AC-7657-6F84-F01D-D33FD2EA85CB}"/>
              </a:ext>
            </a:extLst>
          </p:cNvPr>
          <p:cNvSpPr txBox="1">
            <a:spLocks/>
          </p:cNvSpPr>
          <p:nvPr/>
        </p:nvSpPr>
        <p:spPr>
          <a:xfrm>
            <a:off x="11641138" y="6375509"/>
            <a:ext cx="445514"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FC496BF0-F30E-442E-BAF8-1E12E07FA9C7}" type="slidenum">
              <a:rPr lang="zh-CN" altLang="en-US" sz="1600" smtClean="0">
                <a:solidFill>
                  <a:srgbClr val="1A347C"/>
                </a:solidFill>
                <a:latin typeface="Arial" panose="020B0604020202020204" pitchFamily="34" charset="0"/>
                <a:ea typeface="微软雅黑" panose="020B0503020204020204" pitchFamily="34" charset="-122"/>
                <a:cs typeface="+mn-ea"/>
                <a:sym typeface="Arial" panose="020B0604020202020204" pitchFamily="34" charset="0"/>
              </a:rPr>
              <a:pPr algn="ctr"/>
              <a:t>2</a:t>
            </a:fld>
            <a:endParaRPr lang="zh-CN" altLang="en-US" sz="1600" dirty="0">
              <a:solidFill>
                <a:srgbClr val="1A347C"/>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文本框 7">
            <a:extLst>
              <a:ext uri="{FF2B5EF4-FFF2-40B4-BE49-F238E27FC236}">
                <a16:creationId xmlns:a16="http://schemas.microsoft.com/office/drawing/2014/main" id="{D90989B9-9631-31FC-A1F0-0885584B959E}"/>
              </a:ext>
            </a:extLst>
          </p:cNvPr>
          <p:cNvSpPr txBox="1"/>
          <p:nvPr/>
        </p:nvSpPr>
        <p:spPr>
          <a:xfrm>
            <a:off x="-701322" y="780347"/>
            <a:ext cx="2987040" cy="461665"/>
          </a:xfrm>
          <a:prstGeom prst="rect">
            <a:avLst/>
          </a:prstGeom>
          <a:noFill/>
        </p:spPr>
        <p:txBody>
          <a:bodyPr wrap="square">
            <a:spAutoFit/>
          </a:bodyPr>
          <a:lstStyle/>
          <a:p>
            <a:pPr algn="ctr">
              <a:buFont typeface="Arial" panose="020B0604020202020204" pitchFamily="34" charset="0"/>
              <a:buNone/>
            </a:pPr>
            <a:r>
              <a:rPr lang="zh-CN" altLang="en-US" sz="2400" b="1" dirty="0">
                <a:solidFill>
                  <a:srgbClr val="000099"/>
                </a:solidFill>
                <a:latin typeface="微软雅黑" panose="020B0503020204020204" pitchFamily="34" charset="-122"/>
                <a:ea typeface="微软雅黑" panose="020B0503020204020204" pitchFamily="34" charset="-122"/>
              </a:rPr>
              <a:t>技术顾问</a:t>
            </a:r>
            <a:endParaRPr lang="en-US" altLang="zh-CN" sz="2400" b="1" dirty="0">
              <a:solidFill>
                <a:srgbClr val="000099"/>
              </a:solidFill>
              <a:latin typeface="微软雅黑" panose="020B0503020204020204" pitchFamily="34" charset="-122"/>
              <a:ea typeface="微软雅黑" panose="020B0503020204020204" pitchFamily="34" charset="-122"/>
            </a:endParaRPr>
          </a:p>
        </p:txBody>
      </p:sp>
      <p:sp>
        <p:nvSpPr>
          <p:cNvPr id="2" name="文本框 1">
            <a:extLst>
              <a:ext uri="{FF2B5EF4-FFF2-40B4-BE49-F238E27FC236}">
                <a16:creationId xmlns:a16="http://schemas.microsoft.com/office/drawing/2014/main" id="{15146632-5530-481E-93B2-A69C985219E5}"/>
              </a:ext>
            </a:extLst>
          </p:cNvPr>
          <p:cNvSpPr txBox="1"/>
          <p:nvPr/>
        </p:nvSpPr>
        <p:spPr>
          <a:xfrm>
            <a:off x="338159" y="275264"/>
            <a:ext cx="5674021" cy="523220"/>
          </a:xfrm>
          <a:prstGeom prst="rect">
            <a:avLst/>
          </a:prstGeom>
          <a:noFill/>
        </p:spPr>
        <p:txBody>
          <a:bodyPr wrap="square">
            <a:spAutoFit/>
          </a:bodyPr>
          <a:lstStyle/>
          <a:p>
            <a:r>
              <a:rPr lang="zh-CN" altLang="en-US" sz="28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一、团队介绍</a:t>
            </a:r>
          </a:p>
        </p:txBody>
      </p:sp>
      <p:pic>
        <p:nvPicPr>
          <p:cNvPr id="7" name="图片 4" descr="C:\Users\悠悠的~1\AppData\Local\Temp\WeChat Files\44d35319cdd7d58a15a1619466866df.png">
            <a:extLst>
              <a:ext uri="{FF2B5EF4-FFF2-40B4-BE49-F238E27FC236}">
                <a16:creationId xmlns:a16="http://schemas.microsoft.com/office/drawing/2014/main" id="{3799A781-96D1-EF12-5DBC-BFB31A3D2781}"/>
              </a:ext>
            </a:extLst>
          </p:cNvPr>
          <p:cNvPicPr/>
          <p:nvPr>
            <p:custDataLst>
              <p:tags r:id="rId1"/>
            </p:custDataLst>
          </p:nvPr>
        </p:nvPicPr>
        <p:blipFill>
          <a:blip r:embed="rId4"/>
          <a:stretch>
            <a:fillRect/>
          </a:stretch>
        </p:blipFill>
        <p:spPr>
          <a:xfrm>
            <a:off x="791055" y="1242011"/>
            <a:ext cx="1601949" cy="1783291"/>
          </a:xfrm>
          <a:prstGeom prst="rect">
            <a:avLst/>
          </a:prstGeom>
          <a:noFill/>
          <a:ln w="9525">
            <a:noFill/>
          </a:ln>
        </p:spPr>
      </p:pic>
      <p:sp>
        <p:nvSpPr>
          <p:cNvPr id="16" name="矩形 2">
            <a:extLst>
              <a:ext uri="{FF2B5EF4-FFF2-40B4-BE49-F238E27FC236}">
                <a16:creationId xmlns:a16="http://schemas.microsoft.com/office/drawing/2014/main" id="{D75EA169-892F-FD7E-1767-ED25942B1859}"/>
              </a:ext>
            </a:extLst>
          </p:cNvPr>
          <p:cNvSpPr/>
          <p:nvPr>
            <p:custDataLst>
              <p:tags r:id="rId2"/>
            </p:custDataLst>
          </p:nvPr>
        </p:nvSpPr>
        <p:spPr>
          <a:xfrm>
            <a:off x="115501" y="2936716"/>
            <a:ext cx="3689890" cy="3312367"/>
          </a:xfrm>
          <a:prstGeom prst="rect">
            <a:avLst/>
          </a:prstGeom>
          <a:noFill/>
          <a:ln w="9525">
            <a:noFill/>
          </a:ln>
        </p:spPr>
        <p:txBody>
          <a:bodyPr/>
          <a:lstStyle/>
          <a:p>
            <a:pPr algn="just">
              <a:lnSpc>
                <a:spcPct val="150000"/>
              </a:lnSpc>
              <a:spcBef>
                <a:spcPts val="390"/>
              </a:spcBef>
              <a:spcAft>
                <a:spcPts val="390"/>
              </a:spcAft>
            </a:pPr>
            <a:r>
              <a:rPr lang="zh-CN" altLang="en-US" sz="2000" dirty="0">
                <a:solidFill>
                  <a:schemeClr val="accent2"/>
                </a:solidFill>
                <a:latin typeface="+mn-ea"/>
              </a:rPr>
              <a:t>陈曦 哥伦比亚大学终身教授</a:t>
            </a:r>
            <a:endParaRPr lang="en-US" altLang="zh-CN" sz="2000" dirty="0">
              <a:solidFill>
                <a:schemeClr val="accent2"/>
              </a:solidFill>
              <a:latin typeface="+mn-ea"/>
            </a:endParaRPr>
          </a:p>
          <a:p>
            <a:pPr algn="just">
              <a:lnSpc>
                <a:spcPct val="120000"/>
              </a:lnSpc>
              <a:spcBef>
                <a:spcPts val="0"/>
              </a:spcBef>
              <a:spcAft>
                <a:spcPts val="0"/>
              </a:spcAft>
            </a:pPr>
            <a:r>
              <a:rPr lang="zh-CN" altLang="en-US" sz="1400" b="1" dirty="0">
                <a:latin typeface="+mn-ea"/>
              </a:rPr>
              <a:t>美国（</a:t>
            </a:r>
            <a:r>
              <a:rPr lang="en-US" altLang="zh-CN" sz="1400" b="1" dirty="0">
                <a:latin typeface="+mn-ea"/>
              </a:rPr>
              <a:t>ASME</a:t>
            </a:r>
            <a:r>
              <a:rPr lang="zh-CN" altLang="en-US" sz="1400" b="1" dirty="0">
                <a:latin typeface="+mn-ea"/>
              </a:rPr>
              <a:t>）多功能材料专业委员会主席</a:t>
            </a:r>
            <a:endParaRPr lang="en-US" altLang="zh-CN" sz="1400" b="1" dirty="0">
              <a:latin typeface="+mn-ea"/>
            </a:endParaRPr>
          </a:p>
          <a:p>
            <a:pPr algn="just">
              <a:lnSpc>
                <a:spcPct val="120000"/>
              </a:lnSpc>
              <a:spcBef>
                <a:spcPts val="0"/>
              </a:spcBef>
              <a:spcAft>
                <a:spcPts val="0"/>
              </a:spcAft>
            </a:pPr>
            <a:r>
              <a:rPr lang="zh-CN" altLang="en-US" sz="1400" b="1" dirty="0">
                <a:latin typeface="+mn-ea"/>
              </a:rPr>
              <a:t>纳米能源材料专业委员会主席</a:t>
            </a:r>
            <a:endParaRPr lang="en-US" altLang="zh-CN" sz="1400" b="1" dirty="0">
              <a:latin typeface="+mn-ea"/>
            </a:endParaRPr>
          </a:p>
          <a:p>
            <a:pPr algn="just">
              <a:lnSpc>
                <a:spcPct val="120000"/>
              </a:lnSpc>
              <a:spcBef>
                <a:spcPts val="0"/>
              </a:spcBef>
              <a:spcAft>
                <a:spcPts val="0"/>
              </a:spcAft>
            </a:pPr>
            <a:r>
              <a:rPr lang="zh-CN" altLang="en-US" sz="1400" b="1" dirty="0">
                <a:latin typeface="+mn-ea"/>
              </a:rPr>
              <a:t>材料学部（</a:t>
            </a:r>
            <a:r>
              <a:rPr lang="en-US" altLang="zh-CN" sz="1400" b="1" dirty="0">
                <a:latin typeface="+mn-ea"/>
              </a:rPr>
              <a:t>Materials Division</a:t>
            </a:r>
            <a:r>
              <a:rPr lang="zh-CN" altLang="en-US" sz="1400" b="1" dirty="0">
                <a:latin typeface="+mn-ea"/>
              </a:rPr>
              <a:t>）执行委员</a:t>
            </a:r>
            <a:endParaRPr lang="en-US" altLang="zh-CN" sz="1400" b="1" dirty="0">
              <a:latin typeface="+mn-ea"/>
            </a:endParaRPr>
          </a:p>
          <a:p>
            <a:pPr algn="just">
              <a:lnSpc>
                <a:spcPct val="120000"/>
              </a:lnSpc>
              <a:spcBef>
                <a:spcPts val="0"/>
              </a:spcBef>
              <a:spcAft>
                <a:spcPts val="0"/>
              </a:spcAft>
            </a:pPr>
            <a:r>
              <a:rPr lang="zh-CN" altLang="en-US" sz="1400" b="1" dirty="0">
                <a:latin typeface="+mn-ea"/>
              </a:rPr>
              <a:t>西安交大国际应用力学中心常务副主任</a:t>
            </a:r>
            <a:endParaRPr lang="en-US" altLang="zh-CN" sz="1400" b="1" dirty="0">
              <a:latin typeface="+mn-ea"/>
            </a:endParaRPr>
          </a:p>
          <a:p>
            <a:pPr algn="just">
              <a:lnSpc>
                <a:spcPct val="120000"/>
              </a:lnSpc>
              <a:spcBef>
                <a:spcPts val="0"/>
              </a:spcBef>
              <a:spcAft>
                <a:spcPts val="0"/>
              </a:spcAft>
            </a:pPr>
            <a:r>
              <a:rPr lang="zh-CN" altLang="en-US" sz="1400" b="1" dirty="0">
                <a:latin typeface="+mn-ea"/>
              </a:rPr>
              <a:t>国际全碳循环的领导者之一</a:t>
            </a:r>
            <a:endParaRPr lang="en-US" altLang="zh-CN" sz="1400" b="1" dirty="0">
              <a:latin typeface="+mn-ea"/>
            </a:endParaRPr>
          </a:p>
          <a:p>
            <a:pPr algn="just">
              <a:lnSpc>
                <a:spcPct val="120000"/>
              </a:lnSpc>
              <a:spcBef>
                <a:spcPts val="0"/>
              </a:spcBef>
              <a:spcAft>
                <a:spcPts val="0"/>
              </a:spcAft>
            </a:pPr>
            <a:r>
              <a:rPr lang="zh-CN" altLang="en-US" sz="1400" b="1" dirty="0">
                <a:latin typeface="+mn-ea"/>
              </a:rPr>
              <a:t>发表</a:t>
            </a:r>
            <a:r>
              <a:rPr lang="en-US" altLang="zh-CN" sz="1400" b="1" dirty="0">
                <a:latin typeface="+mn-ea"/>
              </a:rPr>
              <a:t>SCI</a:t>
            </a:r>
            <a:r>
              <a:rPr lang="zh-CN" altLang="en-US" sz="1400" b="1" dirty="0">
                <a:latin typeface="+mn-ea"/>
              </a:rPr>
              <a:t>论文</a:t>
            </a:r>
            <a:r>
              <a:rPr lang="en-US" altLang="zh-CN" sz="1400" b="1" dirty="0">
                <a:latin typeface="+mn-ea"/>
              </a:rPr>
              <a:t>300</a:t>
            </a:r>
            <a:r>
              <a:rPr lang="zh-CN" altLang="en-US" sz="1400" b="1" dirty="0">
                <a:latin typeface="+mn-ea"/>
              </a:rPr>
              <a:t>多篇，被引次数达上万次，</a:t>
            </a:r>
            <a:r>
              <a:rPr lang="en-US" altLang="zh-CN" sz="1400" b="1" dirty="0">
                <a:latin typeface="+mn-ea"/>
              </a:rPr>
              <a:t>H</a:t>
            </a:r>
            <a:r>
              <a:rPr lang="zh-CN" altLang="en-US" sz="1400" b="1" dirty="0">
                <a:latin typeface="+mn-ea"/>
              </a:rPr>
              <a:t>指数大于</a:t>
            </a:r>
            <a:r>
              <a:rPr lang="en-US" altLang="zh-CN" sz="1400" b="1" dirty="0">
                <a:latin typeface="+mn-ea"/>
              </a:rPr>
              <a:t>54</a:t>
            </a:r>
            <a:r>
              <a:rPr lang="zh-CN" altLang="en-US" sz="1400" b="1" dirty="0">
                <a:latin typeface="+mn-ea"/>
              </a:rPr>
              <a:t>。</a:t>
            </a:r>
          </a:p>
          <a:p>
            <a:pPr algn="just">
              <a:lnSpc>
                <a:spcPct val="120000"/>
              </a:lnSpc>
              <a:spcBef>
                <a:spcPts val="0"/>
              </a:spcBef>
              <a:spcAft>
                <a:spcPts val="0"/>
              </a:spcAft>
            </a:pPr>
            <a:endParaRPr lang="zh-CN" altLang="en-US" sz="1400" b="1" dirty="0">
              <a:latin typeface="+mn-ea"/>
            </a:endParaRPr>
          </a:p>
        </p:txBody>
      </p:sp>
      <p:pic>
        <p:nvPicPr>
          <p:cNvPr id="17" name="图片 16" descr="年轻的男人&#10;&#10;描述已自动生成">
            <a:extLst>
              <a:ext uri="{FF2B5EF4-FFF2-40B4-BE49-F238E27FC236}">
                <a16:creationId xmlns:a16="http://schemas.microsoft.com/office/drawing/2014/main" id="{B5409FDA-A064-3670-8668-76BE73CA5D5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05464" y="1242012"/>
            <a:ext cx="1523462" cy="1783291"/>
          </a:xfrm>
          <a:prstGeom prst="rect">
            <a:avLst/>
          </a:prstGeom>
        </p:spPr>
      </p:pic>
      <p:sp>
        <p:nvSpPr>
          <p:cNvPr id="19" name="文本框 18">
            <a:extLst>
              <a:ext uri="{FF2B5EF4-FFF2-40B4-BE49-F238E27FC236}">
                <a16:creationId xmlns:a16="http://schemas.microsoft.com/office/drawing/2014/main" id="{5BFED6C3-20A6-9EE2-E41D-D56F95168A41}"/>
              </a:ext>
            </a:extLst>
          </p:cNvPr>
          <p:cNvSpPr txBox="1"/>
          <p:nvPr/>
        </p:nvSpPr>
        <p:spPr>
          <a:xfrm>
            <a:off x="4082142" y="2936716"/>
            <a:ext cx="4141508" cy="2932085"/>
          </a:xfrm>
          <a:prstGeom prst="rect">
            <a:avLst/>
          </a:prstGeom>
          <a:noFill/>
          <a:ln>
            <a:noFill/>
          </a:ln>
          <a:effectLst>
            <a:outerShdw blurRad="44450" dist="27940" dir="5400000" sx="200000" sy="200000" algn="ctr">
              <a:srgbClr val="000000">
                <a:alpha val="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just" defTabSz="608330">
              <a:lnSpc>
                <a:spcPct val="150000"/>
              </a:lnSpc>
              <a:spcBef>
                <a:spcPts val="390"/>
              </a:spcBef>
              <a:spcAft>
                <a:spcPts val="390"/>
              </a:spcAft>
              <a:defRPr/>
            </a:pPr>
            <a:r>
              <a:rPr lang="zh-CN" altLang="en-US" sz="2000" dirty="0">
                <a:solidFill>
                  <a:schemeClr val="accent2"/>
                </a:solidFill>
                <a:latin typeface="+mn-ea"/>
              </a:rPr>
              <a:t>敬登伟  西安交通大学 教授</a:t>
            </a:r>
            <a:endParaRPr lang="en-US" altLang="zh-CN" sz="2000" dirty="0">
              <a:solidFill>
                <a:schemeClr val="accent2"/>
              </a:solidFill>
              <a:latin typeface="+mn-ea"/>
            </a:endParaRPr>
          </a:p>
          <a:p>
            <a:pPr algn="just">
              <a:lnSpc>
                <a:spcPct val="120000"/>
              </a:lnSpc>
              <a:defRPr/>
            </a:pPr>
            <a:r>
              <a:rPr lang="zh-CN" altLang="en-US" sz="1400" b="1" dirty="0">
                <a:latin typeface="+mn-ea"/>
              </a:rPr>
              <a:t>英国皇家学会牛顿高级学者</a:t>
            </a:r>
            <a:endParaRPr lang="en-US" altLang="zh-CN" sz="1400" b="1" dirty="0">
              <a:latin typeface="+mn-ea"/>
            </a:endParaRPr>
          </a:p>
          <a:p>
            <a:pPr algn="just">
              <a:lnSpc>
                <a:spcPct val="120000"/>
              </a:lnSpc>
              <a:defRPr/>
            </a:pPr>
            <a:r>
              <a:rPr lang="zh-CN" altLang="en-US" sz="1400" b="1" dirty="0">
                <a:latin typeface="+mn-ea"/>
              </a:rPr>
              <a:t>国家自然科学基金杰出青年基金获得者</a:t>
            </a:r>
            <a:endParaRPr lang="en-US" altLang="zh-CN" sz="1400" b="1" dirty="0">
              <a:latin typeface="+mn-ea"/>
            </a:endParaRPr>
          </a:p>
          <a:p>
            <a:pPr algn="just">
              <a:lnSpc>
                <a:spcPct val="120000"/>
              </a:lnSpc>
            </a:pPr>
            <a:r>
              <a:rPr lang="zh-CN" altLang="en-US" sz="1400" b="1" dirty="0">
                <a:latin typeface="+mn-ea"/>
              </a:rPr>
              <a:t>国际期刊主编</a:t>
            </a:r>
            <a:r>
              <a:rPr lang="en-US" altLang="zh-CN" sz="1400" b="1" dirty="0">
                <a:latin typeface="+mn-ea"/>
              </a:rPr>
              <a:t>:Nano Reports</a:t>
            </a:r>
          </a:p>
          <a:p>
            <a:pPr algn="just">
              <a:lnSpc>
                <a:spcPct val="120000"/>
              </a:lnSpc>
            </a:pPr>
            <a:r>
              <a:rPr lang="zh-CN" altLang="en-US" sz="1400" b="1" dirty="0">
                <a:latin typeface="+mn-ea"/>
              </a:rPr>
              <a:t>中国工程热物理学会多相流专业委员会委员</a:t>
            </a:r>
            <a:endParaRPr lang="en-US" altLang="zh-CN" sz="1400" b="1" dirty="0">
              <a:latin typeface="+mn-ea"/>
            </a:endParaRPr>
          </a:p>
          <a:p>
            <a:pPr algn="just">
              <a:lnSpc>
                <a:spcPct val="120000"/>
              </a:lnSpc>
            </a:pPr>
            <a:r>
              <a:rPr lang="zh-CN" altLang="en-US" sz="1400" b="1" dirty="0">
                <a:latin typeface="+mn-ea"/>
              </a:rPr>
              <a:t>中国可再生能源学会青年工作委员会委员</a:t>
            </a:r>
            <a:endParaRPr lang="en-US" altLang="zh-CN" sz="1400" b="1" dirty="0">
              <a:latin typeface="+mn-ea"/>
            </a:endParaRPr>
          </a:p>
          <a:p>
            <a:pPr algn="just">
              <a:lnSpc>
                <a:spcPct val="120000"/>
              </a:lnSpc>
            </a:pPr>
            <a:r>
              <a:rPr lang="zh-CN" altLang="en-US" sz="1400" b="1" dirty="0">
                <a:latin typeface="+mn-ea"/>
              </a:rPr>
              <a:t>中国可再生能源学会氢能专委会委员</a:t>
            </a:r>
            <a:endParaRPr lang="en-US" altLang="zh-CN" sz="1400" b="1" dirty="0">
              <a:latin typeface="+mn-ea"/>
            </a:endParaRPr>
          </a:p>
          <a:p>
            <a:pPr algn="just">
              <a:lnSpc>
                <a:spcPct val="120000"/>
              </a:lnSpc>
            </a:pPr>
            <a:r>
              <a:rPr lang="zh-CN" altLang="en-US" sz="1400" b="1" dirty="0">
                <a:latin typeface="+mn-ea"/>
              </a:rPr>
              <a:t>国家重点基础研究计划能源规划编写组成员</a:t>
            </a:r>
            <a:endParaRPr lang="en-US" altLang="zh-CN" sz="1400" b="1" dirty="0">
              <a:latin typeface="+mn-ea"/>
            </a:endParaRPr>
          </a:p>
          <a:p>
            <a:pPr algn="just">
              <a:lnSpc>
                <a:spcPct val="120000"/>
              </a:lnSpc>
            </a:pPr>
            <a:r>
              <a:rPr lang="zh-CN" altLang="en-US" sz="1400" b="1" dirty="0">
                <a:latin typeface="+mn-ea"/>
              </a:rPr>
              <a:t>国家自然科学基金通信评审专家</a:t>
            </a:r>
            <a:endParaRPr lang="en-US" altLang="zh-CN" sz="1400" b="1" dirty="0">
              <a:latin typeface="+mn-ea"/>
            </a:endParaRPr>
          </a:p>
          <a:p>
            <a:pPr algn="just">
              <a:lnSpc>
                <a:spcPct val="120000"/>
              </a:lnSpc>
            </a:pPr>
            <a:r>
              <a:rPr lang="zh-CN" altLang="en-US" sz="1400" b="1" dirty="0">
                <a:latin typeface="+mn-ea"/>
              </a:rPr>
              <a:t>国家及教育部科学技术奖励评审专家</a:t>
            </a:r>
            <a:endParaRPr lang="en-US" altLang="zh-CN" sz="1400" b="1" dirty="0">
              <a:latin typeface="+mn-ea"/>
            </a:endParaRPr>
          </a:p>
        </p:txBody>
      </p:sp>
      <p:sp>
        <p:nvSpPr>
          <p:cNvPr id="13" name="文本框 7">
            <a:extLst>
              <a:ext uri="{FF2B5EF4-FFF2-40B4-BE49-F238E27FC236}">
                <a16:creationId xmlns:a16="http://schemas.microsoft.com/office/drawing/2014/main" id="{E275697D-6799-4527-5CC9-6DC24742F569}"/>
              </a:ext>
            </a:extLst>
          </p:cNvPr>
          <p:cNvSpPr txBox="1"/>
          <p:nvPr/>
        </p:nvSpPr>
        <p:spPr>
          <a:xfrm>
            <a:off x="8934613" y="341899"/>
            <a:ext cx="2987040" cy="461665"/>
          </a:xfrm>
          <a:prstGeom prst="rect">
            <a:avLst/>
          </a:prstGeom>
          <a:noFill/>
        </p:spPr>
        <p:txBody>
          <a:bodyPr wrap="square">
            <a:spAutoFit/>
          </a:bodyPr>
          <a:lstStyle/>
          <a:p>
            <a:pPr algn="ctr">
              <a:buFont typeface="Arial" panose="020B0604020202020204" pitchFamily="34" charset="0"/>
              <a:buNone/>
            </a:pPr>
            <a:r>
              <a:rPr lang="zh-CN" altLang="en-US" sz="2400" b="1" dirty="0">
                <a:solidFill>
                  <a:srgbClr val="000099"/>
                </a:solidFill>
                <a:latin typeface="微软雅黑" panose="020B0503020204020204" pitchFamily="34" charset="-122"/>
                <a:ea typeface="微软雅黑" panose="020B0503020204020204" pitchFamily="34" charset="-122"/>
              </a:rPr>
              <a:t>绿色能源创新团队</a:t>
            </a:r>
            <a:endParaRPr lang="en-US" altLang="zh-CN" sz="2400" b="1" dirty="0">
              <a:solidFill>
                <a:srgbClr val="000099"/>
              </a:solidFill>
              <a:latin typeface="微软雅黑" panose="020B0503020204020204" pitchFamily="34" charset="-122"/>
              <a:ea typeface="微软雅黑" panose="020B0503020204020204" pitchFamily="34" charset="-122"/>
            </a:endParaRPr>
          </a:p>
        </p:txBody>
      </p:sp>
      <p:pic>
        <p:nvPicPr>
          <p:cNvPr id="14" name="图片 13"/>
          <p:cNvPicPr/>
          <p:nvPr/>
        </p:nvPicPr>
        <p:blipFill>
          <a:blip r:embed="rId6">
            <a:extLst>
              <a:ext uri="{28A0092B-C50C-407E-A947-70E740481C1C}">
                <a14:useLocalDpi xmlns:a14="http://schemas.microsoft.com/office/drawing/2010/main" val="0"/>
              </a:ext>
            </a:extLst>
          </a:blip>
          <a:srcRect/>
          <a:stretch>
            <a:fillRect/>
          </a:stretch>
        </p:blipFill>
        <p:spPr bwMode="auto">
          <a:xfrm>
            <a:off x="8741387" y="1242012"/>
            <a:ext cx="1618570" cy="1783290"/>
          </a:xfrm>
          <a:prstGeom prst="rect">
            <a:avLst/>
          </a:prstGeom>
          <a:noFill/>
        </p:spPr>
      </p:pic>
      <p:sp>
        <p:nvSpPr>
          <p:cNvPr id="21" name="文本框 18">
            <a:extLst>
              <a:ext uri="{FF2B5EF4-FFF2-40B4-BE49-F238E27FC236}">
                <a16:creationId xmlns:a16="http://schemas.microsoft.com/office/drawing/2014/main" id="{5BFED6C3-20A6-9EE2-E41D-D56F95168A41}"/>
              </a:ext>
            </a:extLst>
          </p:cNvPr>
          <p:cNvSpPr txBox="1"/>
          <p:nvPr/>
        </p:nvSpPr>
        <p:spPr>
          <a:xfrm>
            <a:off x="7848600" y="2936716"/>
            <a:ext cx="4238052" cy="2415020"/>
          </a:xfrm>
          <a:prstGeom prst="rect">
            <a:avLst/>
          </a:prstGeom>
          <a:noFill/>
          <a:ln>
            <a:noFill/>
          </a:ln>
          <a:effectLst>
            <a:outerShdw blurRad="44450" dist="27940" dir="5400000" sx="200000" sy="200000" algn="ctr">
              <a:srgbClr val="000000">
                <a:alpha val="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just" defTabSz="608330">
              <a:lnSpc>
                <a:spcPct val="150000"/>
              </a:lnSpc>
              <a:spcBef>
                <a:spcPts val="390"/>
              </a:spcBef>
              <a:spcAft>
                <a:spcPts val="390"/>
              </a:spcAft>
              <a:defRPr/>
            </a:pPr>
            <a:r>
              <a:rPr lang="zh-CN" altLang="en-US" sz="2000" dirty="0">
                <a:solidFill>
                  <a:schemeClr val="accent2"/>
                </a:solidFill>
                <a:latin typeface="+mn-ea"/>
              </a:rPr>
              <a:t>师进文  西安交通大学 教授</a:t>
            </a:r>
            <a:endParaRPr lang="en-US" altLang="zh-CN" sz="2000" dirty="0">
              <a:solidFill>
                <a:schemeClr val="accent2"/>
              </a:solidFill>
              <a:latin typeface="+mn-ea"/>
            </a:endParaRPr>
          </a:p>
          <a:p>
            <a:pPr algn="just">
              <a:lnSpc>
                <a:spcPct val="120000"/>
              </a:lnSpc>
              <a:defRPr/>
            </a:pPr>
            <a:r>
              <a:rPr lang="zh-CN" altLang="en-US" sz="1400" b="1" dirty="0">
                <a:latin typeface="+mn-ea"/>
              </a:rPr>
              <a:t>陕西省可再生能源工程技术研究中心副主任</a:t>
            </a:r>
            <a:endParaRPr lang="en-US" altLang="zh-CN" sz="1400" b="1" dirty="0">
              <a:latin typeface="+mn-ea"/>
            </a:endParaRPr>
          </a:p>
          <a:p>
            <a:pPr algn="just">
              <a:lnSpc>
                <a:spcPct val="120000"/>
              </a:lnSpc>
              <a:defRPr/>
            </a:pPr>
            <a:r>
              <a:rPr lang="zh-CN" altLang="en-US" sz="1400" b="1" dirty="0">
                <a:latin typeface="+mn-ea"/>
              </a:rPr>
              <a:t>从事太阳能制氢、新能源材料、光催化、碳捕集与利用、空气取水、能质传递与转化等研究工作</a:t>
            </a:r>
            <a:endParaRPr lang="en-US" altLang="zh-CN" sz="1400" b="1" dirty="0">
              <a:latin typeface="+mn-ea"/>
            </a:endParaRPr>
          </a:p>
          <a:p>
            <a:pPr algn="just">
              <a:lnSpc>
                <a:spcPct val="120000"/>
              </a:lnSpc>
              <a:defRPr/>
            </a:pPr>
            <a:r>
              <a:rPr lang="zh-CN" altLang="en-US" sz="1400" b="1" dirty="0">
                <a:latin typeface="+mn-ea"/>
              </a:rPr>
              <a:t>发表</a:t>
            </a:r>
            <a:r>
              <a:rPr lang="en-US" altLang="zh-CN" sz="1400" b="1" dirty="0">
                <a:latin typeface="+mn-ea"/>
              </a:rPr>
              <a:t>SCI</a:t>
            </a:r>
            <a:r>
              <a:rPr lang="zh-CN" altLang="en-US" sz="1400" b="1" dirty="0">
                <a:latin typeface="+mn-ea"/>
              </a:rPr>
              <a:t>论文</a:t>
            </a:r>
            <a:r>
              <a:rPr lang="en-US" altLang="zh-CN" sz="1400" b="1" dirty="0">
                <a:latin typeface="+mn-ea"/>
              </a:rPr>
              <a:t>180</a:t>
            </a:r>
            <a:r>
              <a:rPr lang="zh-CN" altLang="en-US" sz="1400" b="1" dirty="0">
                <a:latin typeface="+mn-ea"/>
              </a:rPr>
              <a:t>余篇，授权国内及国际专利</a:t>
            </a:r>
            <a:r>
              <a:rPr lang="en-US" altLang="zh-CN" sz="1400" b="1" dirty="0">
                <a:latin typeface="+mn-ea"/>
              </a:rPr>
              <a:t>70</a:t>
            </a:r>
            <a:r>
              <a:rPr lang="zh-CN" altLang="en-US" sz="1400" b="1" dirty="0">
                <a:latin typeface="+mn-ea"/>
              </a:rPr>
              <a:t>余项</a:t>
            </a:r>
            <a:endParaRPr lang="en-US" altLang="zh-CN" sz="1400" b="1" dirty="0">
              <a:latin typeface="+mn-ea"/>
            </a:endParaRPr>
          </a:p>
          <a:p>
            <a:pPr algn="just">
              <a:lnSpc>
                <a:spcPct val="120000"/>
              </a:lnSpc>
              <a:defRPr/>
            </a:pPr>
            <a:r>
              <a:rPr lang="zh-CN" altLang="en-US" sz="1400" b="1" dirty="0">
                <a:latin typeface="+mn-ea"/>
              </a:rPr>
              <a:t>先后主持国家及企业项目</a:t>
            </a:r>
            <a:r>
              <a:rPr lang="en-US" altLang="zh-CN" sz="1400" b="1" dirty="0">
                <a:latin typeface="+mn-ea"/>
              </a:rPr>
              <a:t>30</a:t>
            </a:r>
            <a:r>
              <a:rPr lang="zh-CN" altLang="en-US" sz="1400" b="1" dirty="0">
                <a:latin typeface="+mn-ea"/>
              </a:rPr>
              <a:t>余项。</a:t>
            </a:r>
            <a:endParaRPr lang="en-US" altLang="zh-CN" sz="1400" b="1" dirty="0">
              <a:latin typeface="+mn-ea"/>
            </a:endParaRPr>
          </a:p>
          <a:p>
            <a:pPr algn="just">
              <a:lnSpc>
                <a:spcPct val="120000"/>
              </a:lnSpc>
              <a:defRPr/>
            </a:pPr>
            <a:r>
              <a:rPr lang="en-US" altLang="zh-CN" sz="1400" b="1" dirty="0">
                <a:latin typeface="+mn-ea"/>
              </a:rPr>
              <a:t>2023</a:t>
            </a:r>
            <a:r>
              <a:rPr lang="zh-CN" altLang="en-US" sz="1400" b="1" dirty="0">
                <a:latin typeface="+mn-ea"/>
              </a:rPr>
              <a:t>、</a:t>
            </a:r>
            <a:r>
              <a:rPr lang="en-US" altLang="zh-CN" sz="1400" b="1" dirty="0">
                <a:latin typeface="+mn-ea"/>
              </a:rPr>
              <a:t>2024</a:t>
            </a:r>
            <a:r>
              <a:rPr lang="zh-CN" altLang="en-US" sz="1400" b="1" dirty="0">
                <a:latin typeface="+mn-ea"/>
              </a:rPr>
              <a:t>连续两年年入选世界排名前</a:t>
            </a:r>
            <a:r>
              <a:rPr lang="en-US" altLang="zh-CN" sz="1400" b="1" dirty="0">
                <a:latin typeface="+mn-ea"/>
              </a:rPr>
              <a:t>2%</a:t>
            </a:r>
            <a:r>
              <a:rPr lang="zh-CN" altLang="en-US" sz="1400" b="1" dirty="0">
                <a:latin typeface="+mn-ea"/>
              </a:rPr>
              <a:t>科学家名单</a:t>
            </a:r>
            <a:endParaRPr lang="en-US" altLang="zh-CN" sz="1400" b="1" dirty="0">
              <a:latin typeface="+mn-ea"/>
            </a:endParaRPr>
          </a:p>
        </p:txBody>
      </p:sp>
      <p:sp>
        <p:nvSpPr>
          <p:cNvPr id="22" name="矩形 21"/>
          <p:cNvSpPr/>
          <p:nvPr/>
        </p:nvSpPr>
        <p:spPr>
          <a:xfrm>
            <a:off x="2162100" y="6049028"/>
            <a:ext cx="7700160" cy="461665"/>
          </a:xfrm>
          <a:prstGeom prst="rect">
            <a:avLst/>
          </a:prstGeom>
        </p:spPr>
        <p:txBody>
          <a:bodyPr wrap="square">
            <a:spAutoFit/>
          </a:bodyPr>
          <a:lstStyle/>
          <a:p>
            <a:pPr algn="ctr"/>
            <a:r>
              <a:rPr lang="zh-CN" altLang="en-US" sz="2400" b="1" dirty="0">
                <a:solidFill>
                  <a:srgbClr val="FF0000"/>
                </a:solidFill>
                <a:highlight>
                  <a:srgbClr val="FFFF00"/>
                </a:highlight>
              </a:rPr>
              <a:t>团队技术顾问专家为顶级专家学者</a:t>
            </a:r>
            <a:r>
              <a:rPr lang="zh-CN" altLang="en-US" sz="2000" b="1" dirty="0">
                <a:solidFill>
                  <a:srgbClr val="FF0000"/>
                </a:solidFill>
              </a:rPr>
              <a:t>，为团队发展提供指导</a:t>
            </a:r>
          </a:p>
        </p:txBody>
      </p:sp>
    </p:spTree>
    <p:extLst>
      <p:ext uri="{BB962C8B-B14F-4D97-AF65-F5344CB8AC3E}">
        <p14:creationId xmlns:p14="http://schemas.microsoft.com/office/powerpoint/2010/main" val="6652372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431C1A-7DC2-F76A-FF75-712268B67F82}"/>
            </a:ext>
          </a:extLst>
        </p:cNvPr>
        <p:cNvGrpSpPr/>
        <p:nvPr/>
      </p:nvGrpSpPr>
      <p:grpSpPr>
        <a:xfrm>
          <a:off x="0" y="0"/>
          <a:ext cx="0" cy="0"/>
          <a:chOff x="0" y="0"/>
          <a:chExt cx="0" cy="0"/>
        </a:xfrm>
      </p:grpSpPr>
      <p:sp>
        <p:nvSpPr>
          <p:cNvPr id="4" name="箭头: 五边形 3">
            <a:extLst>
              <a:ext uri="{FF2B5EF4-FFF2-40B4-BE49-F238E27FC236}">
                <a16:creationId xmlns:a16="http://schemas.microsoft.com/office/drawing/2014/main" id="{4C48C0AB-941A-4BBA-F062-7218BEDEB774}"/>
              </a:ext>
            </a:extLst>
          </p:cNvPr>
          <p:cNvSpPr/>
          <p:nvPr/>
        </p:nvSpPr>
        <p:spPr>
          <a:xfrm>
            <a:off x="83126" y="270164"/>
            <a:ext cx="5845234" cy="533400"/>
          </a:xfrm>
          <a:prstGeom prst="homePlate">
            <a:avLst>
              <a:gd name="adj" fmla="val 31905"/>
            </a:avLst>
          </a:prstGeom>
          <a:solidFill>
            <a:srgbClr val="2243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 name="灯片编号占位符 5">
            <a:extLst>
              <a:ext uri="{FF2B5EF4-FFF2-40B4-BE49-F238E27FC236}">
                <a16:creationId xmlns:a16="http://schemas.microsoft.com/office/drawing/2014/main" id="{7AC5A8AC-7657-6F84-F01D-D33FD2EA85CB}"/>
              </a:ext>
            </a:extLst>
          </p:cNvPr>
          <p:cNvSpPr txBox="1">
            <a:spLocks/>
          </p:cNvSpPr>
          <p:nvPr/>
        </p:nvSpPr>
        <p:spPr>
          <a:xfrm>
            <a:off x="11641138" y="6375509"/>
            <a:ext cx="445514"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FC496BF0-F30E-442E-BAF8-1E12E07FA9C7}" type="slidenum">
              <a:rPr lang="zh-CN" altLang="en-US" sz="1600" smtClean="0">
                <a:solidFill>
                  <a:srgbClr val="1A347C"/>
                </a:solidFill>
                <a:latin typeface="Arial" panose="020B0604020202020204" pitchFamily="34" charset="0"/>
                <a:ea typeface="微软雅黑" panose="020B0503020204020204" pitchFamily="34" charset="-122"/>
                <a:cs typeface="+mn-ea"/>
                <a:sym typeface="Arial" panose="020B0604020202020204" pitchFamily="34" charset="0"/>
              </a:rPr>
              <a:pPr algn="ctr"/>
              <a:t>3</a:t>
            </a:fld>
            <a:endParaRPr lang="zh-CN" altLang="en-US" sz="1600" dirty="0">
              <a:solidFill>
                <a:srgbClr val="1A347C"/>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文本框 7">
            <a:extLst>
              <a:ext uri="{FF2B5EF4-FFF2-40B4-BE49-F238E27FC236}">
                <a16:creationId xmlns:a16="http://schemas.microsoft.com/office/drawing/2014/main" id="{D90989B9-9631-31FC-A1F0-0885584B959E}"/>
              </a:ext>
            </a:extLst>
          </p:cNvPr>
          <p:cNvSpPr txBox="1"/>
          <p:nvPr/>
        </p:nvSpPr>
        <p:spPr>
          <a:xfrm>
            <a:off x="83126" y="809885"/>
            <a:ext cx="2170950" cy="461665"/>
          </a:xfrm>
          <a:prstGeom prst="rect">
            <a:avLst/>
          </a:prstGeom>
          <a:noFill/>
        </p:spPr>
        <p:txBody>
          <a:bodyPr wrap="square">
            <a:spAutoFit/>
          </a:bodyPr>
          <a:lstStyle/>
          <a:p>
            <a:pPr algn="ctr">
              <a:buFont typeface="Arial" panose="020B0604020202020204" pitchFamily="34" charset="0"/>
              <a:buNone/>
            </a:pPr>
            <a:r>
              <a:rPr lang="zh-CN" altLang="en-US" sz="2400" b="1" dirty="0">
                <a:solidFill>
                  <a:srgbClr val="000099"/>
                </a:solidFill>
                <a:latin typeface="微软雅黑" panose="020B0503020204020204" pitchFamily="34" charset="-122"/>
                <a:ea typeface="微软雅黑" panose="020B0503020204020204" pitchFamily="34" charset="-122"/>
              </a:rPr>
              <a:t>骨干成员</a:t>
            </a:r>
            <a:endParaRPr lang="en-US" altLang="zh-CN" sz="2400" b="1" dirty="0">
              <a:solidFill>
                <a:srgbClr val="000099"/>
              </a:solidFill>
              <a:latin typeface="微软雅黑" panose="020B0503020204020204" pitchFamily="34" charset="-122"/>
              <a:ea typeface="微软雅黑" panose="020B0503020204020204" pitchFamily="34" charset="-122"/>
            </a:endParaRPr>
          </a:p>
        </p:txBody>
      </p:sp>
      <p:sp>
        <p:nvSpPr>
          <p:cNvPr id="2" name="文本框 1">
            <a:extLst>
              <a:ext uri="{FF2B5EF4-FFF2-40B4-BE49-F238E27FC236}">
                <a16:creationId xmlns:a16="http://schemas.microsoft.com/office/drawing/2014/main" id="{15146632-5530-481E-93B2-A69C985219E5}"/>
              </a:ext>
            </a:extLst>
          </p:cNvPr>
          <p:cNvSpPr txBox="1"/>
          <p:nvPr/>
        </p:nvSpPr>
        <p:spPr>
          <a:xfrm>
            <a:off x="338159" y="275264"/>
            <a:ext cx="5674021" cy="523220"/>
          </a:xfrm>
          <a:prstGeom prst="rect">
            <a:avLst/>
          </a:prstGeom>
          <a:noFill/>
        </p:spPr>
        <p:txBody>
          <a:bodyPr wrap="square">
            <a:spAutoFit/>
          </a:bodyPr>
          <a:lstStyle/>
          <a:p>
            <a:r>
              <a:rPr lang="zh-CN" altLang="en-US" sz="28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一、团队介绍</a:t>
            </a:r>
          </a:p>
        </p:txBody>
      </p:sp>
      <p:pic>
        <p:nvPicPr>
          <p:cNvPr id="18" name="图片 17">
            <a:extLst>
              <a:ext uri="{FF2B5EF4-FFF2-40B4-BE49-F238E27FC236}">
                <a16:creationId xmlns:a16="http://schemas.microsoft.com/office/drawing/2014/main" id="{43E7D7A3-C847-3017-7028-FD7FC416FA80}"/>
              </a:ext>
            </a:extLst>
          </p:cNvPr>
          <p:cNvPicPr>
            <a:picLocks noChangeAspect="1"/>
          </p:cNvPicPr>
          <p:nvPr/>
        </p:nvPicPr>
        <p:blipFill>
          <a:blip r:embed="rId3"/>
          <a:stretch>
            <a:fillRect/>
          </a:stretch>
        </p:blipFill>
        <p:spPr>
          <a:xfrm>
            <a:off x="403976" y="1658055"/>
            <a:ext cx="1098755" cy="1451180"/>
          </a:xfrm>
          <a:prstGeom prst="rect">
            <a:avLst/>
          </a:prstGeom>
        </p:spPr>
      </p:pic>
      <p:sp>
        <p:nvSpPr>
          <p:cNvPr id="20" name="矩形 2">
            <a:extLst>
              <a:ext uri="{FF2B5EF4-FFF2-40B4-BE49-F238E27FC236}">
                <a16:creationId xmlns:a16="http://schemas.microsoft.com/office/drawing/2014/main" id="{6A6E867A-F227-E2F4-0D1B-6BA060D82A9F}"/>
              </a:ext>
            </a:extLst>
          </p:cNvPr>
          <p:cNvSpPr/>
          <p:nvPr>
            <p:custDataLst>
              <p:tags r:id="rId1"/>
            </p:custDataLst>
          </p:nvPr>
        </p:nvSpPr>
        <p:spPr>
          <a:xfrm>
            <a:off x="1902439" y="969225"/>
            <a:ext cx="2551217" cy="2795587"/>
          </a:xfrm>
          <a:prstGeom prst="rect">
            <a:avLst/>
          </a:prstGeom>
          <a:noFill/>
          <a:ln w="9525">
            <a:noFill/>
          </a:ln>
        </p:spPr>
        <p:txBody>
          <a:bodyPr/>
          <a:lstStyle/>
          <a:p>
            <a:pPr algn="just">
              <a:lnSpc>
                <a:spcPct val="150000"/>
              </a:lnSpc>
              <a:spcBef>
                <a:spcPts val="390"/>
              </a:spcBef>
              <a:spcAft>
                <a:spcPts val="390"/>
              </a:spcAft>
            </a:pPr>
            <a:r>
              <a:rPr lang="zh-CN" altLang="en-US" dirty="0">
                <a:solidFill>
                  <a:schemeClr val="accent2"/>
                </a:solidFill>
                <a:latin typeface="+mn-ea"/>
              </a:rPr>
              <a:t>刘杰 教授，高级工程师</a:t>
            </a:r>
            <a:endParaRPr lang="en-US" altLang="zh-CN" sz="1200" b="1" i="0" dirty="0">
              <a:effectLst/>
              <a:latin typeface="+mn-ea"/>
            </a:endParaRPr>
          </a:p>
          <a:p>
            <a:pPr algn="just">
              <a:lnSpc>
                <a:spcPct val="120000"/>
              </a:lnSpc>
              <a:spcBef>
                <a:spcPts val="0"/>
              </a:spcBef>
              <a:spcAft>
                <a:spcPts val="0"/>
              </a:spcAft>
            </a:pPr>
            <a:r>
              <a:rPr lang="zh-CN" altLang="en-US" sz="1200" b="1" i="0" dirty="0">
                <a:effectLst/>
                <a:latin typeface="+mn-ea"/>
              </a:rPr>
              <a:t>新西兰皇家科学院院士，承担中海油、中石化、中石油等横向科研项目多项、多项发明专利，气体净化科技成果转化超过</a:t>
            </a:r>
            <a:r>
              <a:rPr lang="en-US" altLang="zh-CN" sz="1200" b="1" i="0" dirty="0">
                <a:effectLst/>
                <a:latin typeface="+mn-ea"/>
              </a:rPr>
              <a:t>10</a:t>
            </a:r>
            <a:r>
              <a:rPr lang="zh-CN" altLang="en-US" sz="1200" b="1" i="0" dirty="0">
                <a:effectLst/>
                <a:latin typeface="+mn-ea"/>
              </a:rPr>
              <a:t>亿元</a:t>
            </a:r>
          </a:p>
          <a:p>
            <a:pPr algn="just">
              <a:lnSpc>
                <a:spcPct val="120000"/>
              </a:lnSpc>
              <a:spcBef>
                <a:spcPts val="0"/>
              </a:spcBef>
              <a:spcAft>
                <a:spcPts val="0"/>
              </a:spcAft>
            </a:pPr>
            <a:r>
              <a:rPr lang="zh-CN" altLang="en-US" sz="1200" b="1" i="0" dirty="0">
                <a:effectLst/>
                <a:latin typeface="+mn-ea"/>
              </a:rPr>
              <a:t>中国机械工业协会失效分析专家</a:t>
            </a:r>
            <a:endParaRPr lang="en-US" altLang="zh-CN" sz="1200" b="1" i="0" dirty="0">
              <a:effectLst/>
              <a:latin typeface="+mn-ea"/>
            </a:endParaRPr>
          </a:p>
          <a:p>
            <a:pPr algn="just">
              <a:lnSpc>
                <a:spcPct val="120000"/>
              </a:lnSpc>
              <a:spcBef>
                <a:spcPts val="0"/>
              </a:spcBef>
              <a:spcAft>
                <a:spcPts val="0"/>
              </a:spcAft>
            </a:pPr>
            <a:r>
              <a:rPr lang="zh-CN" altLang="en-US" sz="1200" b="1" i="0" dirty="0">
                <a:effectLst/>
                <a:latin typeface="+mn-ea"/>
              </a:rPr>
              <a:t>中国化工协会会员</a:t>
            </a:r>
            <a:endParaRPr lang="en-US" altLang="zh-CN" sz="1200" b="1" i="0" dirty="0">
              <a:effectLst/>
              <a:latin typeface="+mn-ea"/>
            </a:endParaRPr>
          </a:p>
          <a:p>
            <a:pPr algn="just">
              <a:lnSpc>
                <a:spcPct val="120000"/>
              </a:lnSpc>
              <a:spcBef>
                <a:spcPts val="0"/>
              </a:spcBef>
              <a:spcAft>
                <a:spcPts val="0"/>
              </a:spcAft>
            </a:pPr>
            <a:r>
              <a:rPr lang="zh-CN" altLang="en-US" sz="1200" b="1" i="0" dirty="0">
                <a:effectLst/>
                <a:latin typeface="+mn-ea"/>
              </a:rPr>
              <a:t>中国酸碱工业协会会员</a:t>
            </a:r>
            <a:endParaRPr lang="en-US" altLang="zh-CN" sz="1200" b="1" i="0" dirty="0">
              <a:effectLst/>
              <a:latin typeface="+mn-ea"/>
            </a:endParaRPr>
          </a:p>
          <a:p>
            <a:pPr algn="just">
              <a:lnSpc>
                <a:spcPct val="120000"/>
              </a:lnSpc>
              <a:spcBef>
                <a:spcPts val="0"/>
              </a:spcBef>
              <a:spcAft>
                <a:spcPts val="0"/>
              </a:spcAft>
            </a:pPr>
            <a:r>
              <a:rPr lang="en-US" altLang="zh-CN" sz="1200" b="1" i="0" dirty="0">
                <a:effectLst/>
                <a:latin typeface="+mn-ea"/>
              </a:rPr>
              <a:t>NACE</a:t>
            </a:r>
            <a:r>
              <a:rPr lang="zh-CN" altLang="en-US" sz="1200" b="1" i="0" dirty="0">
                <a:effectLst/>
                <a:latin typeface="+mn-ea"/>
              </a:rPr>
              <a:t>会员</a:t>
            </a:r>
            <a:endParaRPr lang="en-US" altLang="zh-CN" sz="1200" b="1" i="0" dirty="0">
              <a:effectLst/>
              <a:latin typeface="+mn-ea"/>
            </a:endParaRPr>
          </a:p>
          <a:p>
            <a:pPr algn="just">
              <a:lnSpc>
                <a:spcPct val="120000"/>
              </a:lnSpc>
              <a:spcBef>
                <a:spcPts val="0"/>
              </a:spcBef>
              <a:spcAft>
                <a:spcPts val="0"/>
              </a:spcAft>
            </a:pPr>
            <a:r>
              <a:rPr lang="zh-CN" altLang="en-US" sz="1200" b="1" noProof="1">
                <a:latin typeface="+mn-ea"/>
              </a:rPr>
              <a:t>中海油研究院研发中心经理</a:t>
            </a:r>
            <a:endParaRPr lang="en-US" altLang="zh-CN" sz="1200" b="1" noProof="1">
              <a:latin typeface="+mn-ea"/>
            </a:endParaRPr>
          </a:p>
          <a:p>
            <a:pPr algn="just">
              <a:lnSpc>
                <a:spcPct val="120000"/>
              </a:lnSpc>
              <a:spcBef>
                <a:spcPts val="0"/>
              </a:spcBef>
              <a:spcAft>
                <a:spcPts val="0"/>
              </a:spcAft>
            </a:pPr>
            <a:r>
              <a:rPr lang="zh-CN" altLang="en-US" sz="1200" b="1" noProof="1">
                <a:latin typeface="+mn-ea"/>
              </a:rPr>
              <a:t>腐蚀工程防护中心主任</a:t>
            </a:r>
            <a:endParaRPr lang="en-US" altLang="zh-CN" sz="1200" b="1" noProof="1">
              <a:latin typeface="+mn-ea"/>
            </a:endParaRPr>
          </a:p>
          <a:p>
            <a:pPr algn="just">
              <a:lnSpc>
                <a:spcPct val="120000"/>
              </a:lnSpc>
              <a:spcBef>
                <a:spcPts val="0"/>
              </a:spcBef>
              <a:spcAft>
                <a:spcPts val="0"/>
              </a:spcAft>
            </a:pPr>
            <a:r>
              <a:rPr lang="zh-CN" altLang="en-US" sz="1200" b="1" noProof="1">
                <a:latin typeface="+mn-ea"/>
              </a:rPr>
              <a:t>陕西省能源化工研究院总工</a:t>
            </a:r>
            <a:endParaRPr lang="en-US" altLang="zh-CN" sz="1200" b="1" noProof="1">
              <a:latin typeface="+mn-ea"/>
            </a:endParaRPr>
          </a:p>
        </p:txBody>
      </p:sp>
      <p:sp>
        <p:nvSpPr>
          <p:cNvPr id="13" name="文本框 7">
            <a:extLst>
              <a:ext uri="{FF2B5EF4-FFF2-40B4-BE49-F238E27FC236}">
                <a16:creationId xmlns:a16="http://schemas.microsoft.com/office/drawing/2014/main" id="{E275697D-6799-4527-5CC9-6DC24742F569}"/>
              </a:ext>
            </a:extLst>
          </p:cNvPr>
          <p:cNvSpPr txBox="1"/>
          <p:nvPr/>
        </p:nvSpPr>
        <p:spPr>
          <a:xfrm>
            <a:off x="8934613" y="341899"/>
            <a:ext cx="2987040" cy="461665"/>
          </a:xfrm>
          <a:prstGeom prst="rect">
            <a:avLst/>
          </a:prstGeom>
          <a:noFill/>
        </p:spPr>
        <p:txBody>
          <a:bodyPr wrap="square">
            <a:spAutoFit/>
          </a:bodyPr>
          <a:lstStyle/>
          <a:p>
            <a:pPr algn="ctr">
              <a:buFont typeface="Arial" panose="020B0604020202020204" pitchFamily="34" charset="0"/>
              <a:buNone/>
            </a:pPr>
            <a:r>
              <a:rPr lang="zh-CN" altLang="en-US" sz="2400" b="1" dirty="0">
                <a:solidFill>
                  <a:srgbClr val="000099"/>
                </a:solidFill>
                <a:latin typeface="微软雅黑" panose="020B0503020204020204" pitchFamily="34" charset="-122"/>
                <a:ea typeface="微软雅黑" panose="020B0503020204020204" pitchFamily="34" charset="-122"/>
              </a:rPr>
              <a:t>绿色能源创新团队</a:t>
            </a:r>
            <a:endParaRPr lang="en-US" altLang="zh-CN" sz="2400" b="1" dirty="0">
              <a:solidFill>
                <a:srgbClr val="000099"/>
              </a:solidFill>
              <a:latin typeface="微软雅黑" panose="020B0503020204020204" pitchFamily="34" charset="-122"/>
              <a:ea typeface="微软雅黑" panose="020B0503020204020204" pitchFamily="34" charset="-122"/>
            </a:endParaRPr>
          </a:p>
        </p:txBody>
      </p:sp>
      <p:pic>
        <p:nvPicPr>
          <p:cNvPr id="14" name="图片 13" descr="穿着西装的男孩&#10;&#10;描述已自动生成">
            <a:extLst>
              <a:ext uri="{FF2B5EF4-FFF2-40B4-BE49-F238E27FC236}">
                <a16:creationId xmlns:a16="http://schemas.microsoft.com/office/drawing/2014/main" id="{2F0A0EA8-5C68-959A-9E4F-2E94EFB17BA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7718" y="4109960"/>
            <a:ext cx="1164572" cy="1451180"/>
          </a:xfrm>
          <a:prstGeom prst="rect">
            <a:avLst/>
          </a:prstGeom>
        </p:spPr>
      </p:pic>
      <p:sp>
        <p:nvSpPr>
          <p:cNvPr id="5" name="矩形 4"/>
          <p:cNvSpPr/>
          <p:nvPr/>
        </p:nvSpPr>
        <p:spPr>
          <a:xfrm>
            <a:off x="1803847" y="3812993"/>
            <a:ext cx="3422732" cy="1025922"/>
          </a:xfrm>
          <a:prstGeom prst="rect">
            <a:avLst/>
          </a:prstGeom>
        </p:spPr>
        <p:txBody>
          <a:bodyPr wrap="none">
            <a:spAutoFit/>
          </a:bodyPr>
          <a:lstStyle/>
          <a:p>
            <a:pPr algn="just">
              <a:lnSpc>
                <a:spcPct val="150000"/>
              </a:lnSpc>
              <a:spcBef>
                <a:spcPts val="390"/>
              </a:spcBef>
              <a:spcAft>
                <a:spcPts val="390"/>
              </a:spcAft>
            </a:pPr>
            <a:r>
              <a:rPr lang="zh-CN" altLang="en-US" dirty="0">
                <a:solidFill>
                  <a:schemeClr val="accent2"/>
                </a:solidFill>
                <a:latin typeface="+mn-ea"/>
              </a:rPr>
              <a:t>李磊  副教授、高级工程师</a:t>
            </a:r>
            <a:r>
              <a:rPr lang="en-US" altLang="zh-CN" dirty="0">
                <a:solidFill>
                  <a:schemeClr val="accent2"/>
                </a:solidFill>
                <a:latin typeface="+mn-ea"/>
              </a:rPr>
              <a:t>/</a:t>
            </a:r>
            <a:r>
              <a:rPr lang="zh-CN" altLang="en-US" dirty="0">
                <a:solidFill>
                  <a:schemeClr val="accent2"/>
                </a:solidFill>
                <a:latin typeface="+mn-ea"/>
              </a:rPr>
              <a:t>硕导</a:t>
            </a:r>
          </a:p>
          <a:p>
            <a:pPr algn="just">
              <a:lnSpc>
                <a:spcPct val="150000"/>
              </a:lnSpc>
              <a:spcBef>
                <a:spcPts val="390"/>
              </a:spcBef>
              <a:spcAft>
                <a:spcPts val="390"/>
              </a:spcAft>
            </a:pPr>
            <a:endParaRPr lang="en-US" altLang="zh-CN" dirty="0">
              <a:solidFill>
                <a:schemeClr val="accent2"/>
              </a:solidFill>
              <a:latin typeface="+mn-ea"/>
            </a:endParaRPr>
          </a:p>
        </p:txBody>
      </p:sp>
      <p:sp>
        <p:nvSpPr>
          <p:cNvPr id="9" name="矩形 8"/>
          <p:cNvSpPr/>
          <p:nvPr/>
        </p:nvSpPr>
        <p:spPr>
          <a:xfrm>
            <a:off x="1803847" y="4331034"/>
            <a:ext cx="3442010" cy="1643527"/>
          </a:xfrm>
          <a:prstGeom prst="rect">
            <a:avLst/>
          </a:prstGeom>
        </p:spPr>
        <p:txBody>
          <a:bodyPr wrap="square">
            <a:spAutoFit/>
          </a:bodyPr>
          <a:lstStyle/>
          <a:p>
            <a:pPr>
              <a:lnSpc>
                <a:spcPct val="120000"/>
              </a:lnSpc>
            </a:pPr>
            <a:r>
              <a:rPr lang="zh-CN" altLang="en-US" sz="1200" b="1" dirty="0">
                <a:latin typeface="+mn-ea"/>
              </a:rPr>
              <a:t>目前承担中海油、中石化、中石油等横向科研项目多项，冶金方面科技成果转化超过</a:t>
            </a:r>
            <a:r>
              <a:rPr lang="en-US" altLang="zh-CN" sz="1200" b="1" dirty="0">
                <a:latin typeface="+mn-ea"/>
              </a:rPr>
              <a:t>5</a:t>
            </a:r>
            <a:r>
              <a:rPr lang="zh-CN" altLang="en-US" sz="1200" b="1" dirty="0">
                <a:latin typeface="+mn-ea"/>
              </a:rPr>
              <a:t>亿元</a:t>
            </a:r>
          </a:p>
          <a:p>
            <a:pPr>
              <a:lnSpc>
                <a:spcPct val="120000"/>
              </a:lnSpc>
            </a:pPr>
            <a:r>
              <a:rPr lang="zh-CN" altLang="en-US" sz="1200" b="1" dirty="0">
                <a:latin typeface="+mn-ea"/>
              </a:rPr>
              <a:t>金川集团有限公司（世界</a:t>
            </a:r>
            <a:r>
              <a:rPr lang="en-US" altLang="zh-CN" sz="1200" b="1" dirty="0">
                <a:latin typeface="+mn-ea"/>
              </a:rPr>
              <a:t>500</a:t>
            </a:r>
            <a:r>
              <a:rPr lang="zh-CN" altLang="en-US" sz="1200" b="1" dirty="0">
                <a:latin typeface="+mn-ea"/>
              </a:rPr>
              <a:t>强企业）</a:t>
            </a:r>
          </a:p>
          <a:p>
            <a:pPr>
              <a:lnSpc>
                <a:spcPct val="120000"/>
              </a:lnSpc>
            </a:pPr>
            <a:r>
              <a:rPr lang="zh-CN" altLang="en-US" sz="1200" b="1" dirty="0">
                <a:latin typeface="+mn-ea"/>
              </a:rPr>
              <a:t>西安交通大学访问学者</a:t>
            </a:r>
          </a:p>
          <a:p>
            <a:pPr>
              <a:lnSpc>
                <a:spcPct val="120000"/>
              </a:lnSpc>
            </a:pPr>
            <a:r>
              <a:rPr lang="zh-CN" altLang="en-US" sz="1200" b="1" dirty="0">
                <a:latin typeface="+mn-ea"/>
              </a:rPr>
              <a:t>主要从事</a:t>
            </a:r>
            <a:r>
              <a:rPr lang="en-US" altLang="zh-CN" sz="1200" b="1" dirty="0">
                <a:latin typeface="+mn-ea"/>
              </a:rPr>
              <a:t>CCUS</a:t>
            </a:r>
            <a:r>
              <a:rPr lang="zh-CN" altLang="en-US" sz="1200" b="1" dirty="0">
                <a:latin typeface="+mn-ea"/>
              </a:rPr>
              <a:t>工艺技术、有色金属选矿，精炼及湿法冶金等领域的教学与科研工作</a:t>
            </a:r>
            <a:endParaRPr lang="en-US" altLang="zh-CN" sz="1200" b="1" dirty="0">
              <a:latin typeface="+mn-ea"/>
            </a:endParaRPr>
          </a:p>
          <a:p>
            <a:pPr>
              <a:lnSpc>
                <a:spcPct val="120000"/>
              </a:lnSpc>
            </a:pPr>
            <a:r>
              <a:rPr lang="zh-CN" altLang="en-US" sz="1200" b="1" dirty="0">
                <a:latin typeface="+mn-ea"/>
              </a:rPr>
              <a:t>发表论文</a:t>
            </a:r>
            <a:r>
              <a:rPr lang="en-US" altLang="zh-CN" sz="1200" b="1" dirty="0">
                <a:latin typeface="+mn-ea"/>
              </a:rPr>
              <a:t>20</a:t>
            </a:r>
            <a:r>
              <a:rPr lang="zh-CN" altLang="en-US" sz="1200" b="1" dirty="0">
                <a:latin typeface="+mn-ea"/>
              </a:rPr>
              <a:t>余篇，申请专利</a:t>
            </a:r>
            <a:r>
              <a:rPr lang="en-US" altLang="zh-CN" sz="1200" b="1" dirty="0">
                <a:latin typeface="+mn-ea"/>
              </a:rPr>
              <a:t>10</a:t>
            </a:r>
            <a:r>
              <a:rPr lang="zh-CN" altLang="en-US" sz="1200" b="1" dirty="0">
                <a:latin typeface="+mn-ea"/>
              </a:rPr>
              <a:t>余项</a:t>
            </a:r>
          </a:p>
        </p:txBody>
      </p:sp>
      <p:pic>
        <p:nvPicPr>
          <p:cNvPr id="23" name="Picture 1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82740" y="3690311"/>
            <a:ext cx="732939" cy="10264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矩形 25"/>
          <p:cNvSpPr/>
          <p:nvPr/>
        </p:nvSpPr>
        <p:spPr>
          <a:xfrm>
            <a:off x="6059016" y="4704221"/>
            <a:ext cx="1476686" cy="1025922"/>
          </a:xfrm>
          <a:prstGeom prst="rect">
            <a:avLst/>
          </a:prstGeom>
        </p:spPr>
        <p:txBody>
          <a:bodyPr wrap="none">
            <a:spAutoFit/>
          </a:bodyPr>
          <a:lstStyle/>
          <a:p>
            <a:pPr algn="just">
              <a:lnSpc>
                <a:spcPct val="150000"/>
              </a:lnSpc>
              <a:spcBef>
                <a:spcPts val="390"/>
              </a:spcBef>
              <a:spcAft>
                <a:spcPts val="390"/>
              </a:spcAft>
            </a:pPr>
            <a:r>
              <a:rPr lang="zh-CN" altLang="en-US" dirty="0">
                <a:solidFill>
                  <a:schemeClr val="accent2"/>
                </a:solidFill>
                <a:latin typeface="+mn-ea"/>
              </a:rPr>
              <a:t>李江伟  博士</a:t>
            </a:r>
          </a:p>
          <a:p>
            <a:pPr algn="just">
              <a:lnSpc>
                <a:spcPct val="150000"/>
              </a:lnSpc>
              <a:spcBef>
                <a:spcPts val="390"/>
              </a:spcBef>
              <a:spcAft>
                <a:spcPts val="390"/>
              </a:spcAft>
            </a:pPr>
            <a:endParaRPr lang="en-US" altLang="zh-CN" dirty="0">
              <a:solidFill>
                <a:schemeClr val="accent2"/>
              </a:solidFill>
              <a:latin typeface="+mn-ea"/>
            </a:endParaRPr>
          </a:p>
        </p:txBody>
      </p:sp>
      <p:sp>
        <p:nvSpPr>
          <p:cNvPr id="27" name="矩形 26"/>
          <p:cNvSpPr/>
          <p:nvPr/>
        </p:nvSpPr>
        <p:spPr>
          <a:xfrm>
            <a:off x="9609469" y="4736660"/>
            <a:ext cx="1176925" cy="507831"/>
          </a:xfrm>
          <a:prstGeom prst="rect">
            <a:avLst/>
          </a:prstGeom>
        </p:spPr>
        <p:txBody>
          <a:bodyPr wrap="none">
            <a:spAutoFit/>
          </a:bodyPr>
          <a:lstStyle/>
          <a:p>
            <a:pPr algn="just">
              <a:lnSpc>
                <a:spcPct val="150000"/>
              </a:lnSpc>
              <a:spcBef>
                <a:spcPts val="390"/>
              </a:spcBef>
              <a:spcAft>
                <a:spcPts val="390"/>
              </a:spcAft>
            </a:pPr>
            <a:r>
              <a:rPr lang="zh-CN" altLang="en-US" dirty="0">
                <a:solidFill>
                  <a:schemeClr val="accent2"/>
                </a:solidFill>
                <a:latin typeface="+mn-ea"/>
              </a:rPr>
              <a:t>罗艳 博士</a:t>
            </a:r>
            <a:endParaRPr lang="en-US" altLang="zh-CN" dirty="0">
              <a:solidFill>
                <a:schemeClr val="accent2"/>
              </a:solidFill>
              <a:latin typeface="+mn-ea"/>
            </a:endParaRPr>
          </a:p>
        </p:txBody>
      </p:sp>
      <p:sp>
        <p:nvSpPr>
          <p:cNvPr id="12" name="矩形 11"/>
          <p:cNvSpPr/>
          <p:nvPr/>
        </p:nvSpPr>
        <p:spPr>
          <a:xfrm>
            <a:off x="5276907" y="5135631"/>
            <a:ext cx="3177418" cy="978729"/>
          </a:xfrm>
          <a:prstGeom prst="rect">
            <a:avLst/>
          </a:prstGeom>
        </p:spPr>
        <p:txBody>
          <a:bodyPr wrap="square">
            <a:spAutoFit/>
          </a:bodyPr>
          <a:lstStyle/>
          <a:p>
            <a:pPr>
              <a:lnSpc>
                <a:spcPct val="120000"/>
              </a:lnSpc>
            </a:pPr>
            <a:r>
              <a:rPr lang="zh-CN" altLang="en-US" sz="1200" b="1" dirty="0">
                <a:latin typeface="+mn-ea"/>
              </a:rPr>
              <a:t>主要从事</a:t>
            </a:r>
            <a:r>
              <a:rPr lang="en-US" altLang="zh-CN" sz="1200" b="1" dirty="0">
                <a:latin typeface="+mn-ea"/>
              </a:rPr>
              <a:t>CO</a:t>
            </a:r>
            <a:r>
              <a:rPr lang="en-US" altLang="zh-CN" sz="1200" b="1" baseline="-25000" dirty="0">
                <a:latin typeface="+mn-ea"/>
              </a:rPr>
              <a:t>2</a:t>
            </a:r>
            <a:r>
              <a:rPr lang="zh-CN" altLang="en-US" sz="1200" b="1" dirty="0">
                <a:latin typeface="+mn-ea"/>
              </a:rPr>
              <a:t>和</a:t>
            </a:r>
            <a:r>
              <a:rPr lang="en-US" altLang="zh-CN" sz="1200" b="1" dirty="0">
                <a:latin typeface="+mn-ea"/>
              </a:rPr>
              <a:t>CH</a:t>
            </a:r>
            <a:r>
              <a:rPr lang="en-US" altLang="zh-CN" sz="1200" b="1" baseline="-25000" dirty="0">
                <a:latin typeface="+mn-ea"/>
              </a:rPr>
              <a:t>4</a:t>
            </a:r>
            <a:r>
              <a:rPr lang="zh-CN" altLang="en-US" sz="1200" b="1" dirty="0">
                <a:latin typeface="+mn-ea"/>
              </a:rPr>
              <a:t>的捕集与转化相关方面的研究。发表</a:t>
            </a:r>
            <a:r>
              <a:rPr lang="en-US" altLang="zh-CN" sz="1200" b="1" dirty="0">
                <a:latin typeface="+mn-ea"/>
              </a:rPr>
              <a:t>4</a:t>
            </a:r>
            <a:r>
              <a:rPr lang="zh-CN" altLang="en-US" sz="1200" b="1" dirty="0">
                <a:latin typeface="+mn-ea"/>
              </a:rPr>
              <a:t>篇</a:t>
            </a:r>
            <a:r>
              <a:rPr lang="en-US" altLang="zh-CN" sz="1200" b="1" dirty="0">
                <a:latin typeface="+mn-ea"/>
              </a:rPr>
              <a:t>SCI</a:t>
            </a:r>
            <a:r>
              <a:rPr lang="zh-CN" altLang="en-US" sz="1200" b="1" dirty="0">
                <a:latin typeface="+mn-ea"/>
              </a:rPr>
              <a:t>论文，在二氧化碳捕集、催化剂材料的设计与合成、催化剂表征及催化机理分析等方面具有丰富经验。</a:t>
            </a:r>
          </a:p>
        </p:txBody>
      </p:sp>
      <p:pic>
        <p:nvPicPr>
          <p:cNvPr id="102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849433" y="3679694"/>
            <a:ext cx="774657" cy="11116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矩形 14"/>
          <p:cNvSpPr/>
          <p:nvPr/>
        </p:nvSpPr>
        <p:spPr>
          <a:xfrm>
            <a:off x="8726073" y="5174229"/>
            <a:ext cx="3274195" cy="738023"/>
          </a:xfrm>
          <a:prstGeom prst="rect">
            <a:avLst/>
          </a:prstGeom>
        </p:spPr>
        <p:txBody>
          <a:bodyPr wrap="square">
            <a:spAutoFit/>
          </a:bodyPr>
          <a:lstStyle/>
          <a:p>
            <a:pPr>
              <a:lnSpc>
                <a:spcPct val="120000"/>
              </a:lnSpc>
            </a:pPr>
            <a:r>
              <a:rPr lang="zh-CN" altLang="en-US" sz="1200" b="1" dirty="0"/>
              <a:t>主要从事柔性电极、柔性超级电容器等的研究工作。发表</a:t>
            </a:r>
            <a:r>
              <a:rPr lang="en-US" altLang="zh-CN" sz="1200" b="1" dirty="0"/>
              <a:t>SCI</a:t>
            </a:r>
            <a:r>
              <a:rPr lang="zh-CN" altLang="en-US" sz="1200" b="1" dirty="0"/>
              <a:t>论文</a:t>
            </a:r>
            <a:r>
              <a:rPr lang="en-US" altLang="zh-CN" sz="1200" b="1" dirty="0"/>
              <a:t>4</a:t>
            </a:r>
            <a:r>
              <a:rPr lang="zh-CN" altLang="en-US" sz="1200" b="1" dirty="0"/>
              <a:t>篇。在电化学材料制备及应用方面具有丰富经验。</a:t>
            </a:r>
          </a:p>
        </p:txBody>
      </p:sp>
      <p:sp>
        <p:nvSpPr>
          <p:cNvPr id="30" name="矩形 29"/>
          <p:cNvSpPr/>
          <p:nvPr/>
        </p:nvSpPr>
        <p:spPr>
          <a:xfrm>
            <a:off x="460202" y="5989052"/>
            <a:ext cx="11103956" cy="830997"/>
          </a:xfrm>
          <a:prstGeom prst="rect">
            <a:avLst/>
          </a:prstGeom>
        </p:spPr>
        <p:txBody>
          <a:bodyPr wrap="square">
            <a:spAutoFit/>
          </a:bodyPr>
          <a:lstStyle/>
          <a:p>
            <a:pPr algn="ctr"/>
            <a:r>
              <a:rPr lang="zh-CN" altLang="en-US" sz="2000" b="1" dirty="0">
                <a:solidFill>
                  <a:srgbClr val="FF0000"/>
                </a:solidFill>
              </a:rPr>
              <a:t>团队骨干成员具有</a:t>
            </a:r>
            <a:r>
              <a:rPr lang="zh-CN" altLang="en-US" sz="2800" b="1" dirty="0">
                <a:solidFill>
                  <a:srgbClr val="FF0000"/>
                </a:solidFill>
                <a:highlight>
                  <a:srgbClr val="FFFF00"/>
                </a:highlight>
              </a:rPr>
              <a:t>具有高级职称</a:t>
            </a:r>
            <a:r>
              <a:rPr lang="zh-CN" altLang="en-US" sz="2000" b="1" dirty="0">
                <a:solidFill>
                  <a:srgbClr val="FF0000"/>
                </a:solidFill>
              </a:rPr>
              <a:t>，且常年在</a:t>
            </a:r>
            <a:r>
              <a:rPr lang="zh-CN" altLang="en-US" sz="2800" b="1" dirty="0">
                <a:solidFill>
                  <a:srgbClr val="FF0000"/>
                </a:solidFill>
                <a:highlight>
                  <a:srgbClr val="FFFF00"/>
                </a:highlight>
              </a:rPr>
              <a:t>科研一线工作</a:t>
            </a:r>
            <a:r>
              <a:rPr lang="zh-CN" altLang="en-US" sz="2800" b="1" dirty="0">
                <a:solidFill>
                  <a:srgbClr val="FF0000"/>
                </a:solidFill>
              </a:rPr>
              <a:t>，</a:t>
            </a:r>
            <a:r>
              <a:rPr lang="zh-CN" altLang="en-US" sz="2800" b="1" dirty="0">
                <a:solidFill>
                  <a:srgbClr val="FF0000"/>
                </a:solidFill>
                <a:highlight>
                  <a:srgbClr val="FFFF00"/>
                </a:highlight>
              </a:rPr>
              <a:t>丰富企业工作经历</a:t>
            </a:r>
            <a:r>
              <a:rPr lang="zh-CN" altLang="en-US" sz="2000" b="1" dirty="0">
                <a:solidFill>
                  <a:srgbClr val="FF0000"/>
                </a:solidFill>
              </a:rPr>
              <a:t>具有丰富的科研经验，能够保证指导学生顺利开展实验研究工作。</a:t>
            </a:r>
          </a:p>
        </p:txBody>
      </p:sp>
      <p:pic>
        <p:nvPicPr>
          <p:cNvPr id="29" name="图片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771774" y="1026479"/>
            <a:ext cx="852316" cy="1098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矩形 30"/>
          <p:cNvSpPr/>
          <p:nvPr/>
        </p:nvSpPr>
        <p:spPr>
          <a:xfrm>
            <a:off x="5572452" y="2172136"/>
            <a:ext cx="2169184" cy="976999"/>
          </a:xfrm>
          <a:prstGeom prst="rect">
            <a:avLst/>
          </a:prstGeom>
        </p:spPr>
        <p:txBody>
          <a:bodyPr wrap="none">
            <a:spAutoFit/>
          </a:bodyPr>
          <a:lstStyle/>
          <a:p>
            <a:pPr algn="just">
              <a:lnSpc>
                <a:spcPct val="150000"/>
              </a:lnSpc>
              <a:spcBef>
                <a:spcPts val="390"/>
              </a:spcBef>
              <a:spcAft>
                <a:spcPts val="390"/>
              </a:spcAft>
            </a:pPr>
            <a:r>
              <a:rPr lang="zh-CN" altLang="en-US" dirty="0">
                <a:solidFill>
                  <a:schemeClr val="accent2"/>
                </a:solidFill>
                <a:latin typeface="+mn-ea"/>
              </a:rPr>
              <a:t>郝世雄  教授，硕导</a:t>
            </a:r>
          </a:p>
          <a:p>
            <a:pPr algn="just">
              <a:lnSpc>
                <a:spcPct val="150000"/>
              </a:lnSpc>
              <a:spcBef>
                <a:spcPts val="390"/>
              </a:spcBef>
              <a:spcAft>
                <a:spcPts val="390"/>
              </a:spcAft>
            </a:pPr>
            <a:endParaRPr lang="en-US" altLang="zh-CN" dirty="0">
              <a:solidFill>
                <a:schemeClr val="accent2"/>
              </a:solidFill>
              <a:latin typeface="+mn-ea"/>
            </a:endParaRPr>
          </a:p>
        </p:txBody>
      </p:sp>
      <p:sp>
        <p:nvSpPr>
          <p:cNvPr id="32" name="矩形 31"/>
          <p:cNvSpPr/>
          <p:nvPr/>
        </p:nvSpPr>
        <p:spPr>
          <a:xfrm>
            <a:off x="8640306" y="2538424"/>
            <a:ext cx="3359962" cy="1200329"/>
          </a:xfrm>
          <a:prstGeom prst="rect">
            <a:avLst/>
          </a:prstGeom>
        </p:spPr>
        <p:txBody>
          <a:bodyPr wrap="square">
            <a:spAutoFit/>
          </a:bodyPr>
          <a:lstStyle/>
          <a:p>
            <a:pPr algn="just">
              <a:lnSpc>
                <a:spcPct val="120000"/>
              </a:lnSpc>
              <a:spcBef>
                <a:spcPts val="388"/>
              </a:spcBef>
              <a:spcAft>
                <a:spcPts val="388"/>
              </a:spcAft>
            </a:pPr>
            <a:r>
              <a:rPr lang="zh-CN" altLang="en-US" sz="1200" b="1" dirty="0">
                <a:latin typeface="+mn-ea"/>
                <a:sym typeface="黑体" pitchFamily="49" charset="-122"/>
              </a:rPr>
              <a:t>主要从事环境响应（盐、</a:t>
            </a:r>
            <a:r>
              <a:rPr lang="en-US" altLang="zh-CN" sz="1200" b="1" dirty="0">
                <a:latin typeface="+mn-ea"/>
                <a:sym typeface="黑体" pitchFamily="49" charset="-122"/>
              </a:rPr>
              <a:t>CO2</a:t>
            </a:r>
            <a:r>
              <a:rPr lang="zh-CN" altLang="en-US" sz="1200" b="1" dirty="0">
                <a:latin typeface="+mn-ea"/>
                <a:sym typeface="黑体" pitchFamily="49" charset="-122"/>
              </a:rPr>
              <a:t>、</a:t>
            </a:r>
            <a:r>
              <a:rPr lang="en-US" altLang="zh-CN" sz="1200" b="1" dirty="0">
                <a:latin typeface="+mn-ea"/>
                <a:sym typeface="黑体" pitchFamily="49" charset="-122"/>
              </a:rPr>
              <a:t>pH</a:t>
            </a:r>
            <a:r>
              <a:rPr lang="zh-CN" altLang="en-US" sz="1200" b="1" dirty="0">
                <a:latin typeface="+mn-ea"/>
                <a:sym typeface="黑体" pitchFamily="49" charset="-122"/>
              </a:rPr>
              <a:t>、温度）智能材料研发与应用，在油气增产助剂、药物释放水凝胶、碳捕集吸收剂研发方面具有丰富经验。主持省部级项目</a:t>
            </a:r>
            <a:r>
              <a:rPr lang="en-US" altLang="zh-CN" sz="1200" b="1" dirty="0">
                <a:latin typeface="+mn-ea"/>
                <a:sym typeface="黑体" pitchFamily="49" charset="-122"/>
              </a:rPr>
              <a:t>3</a:t>
            </a:r>
            <a:r>
              <a:rPr lang="zh-CN" altLang="en-US" sz="1200" b="1" dirty="0">
                <a:latin typeface="+mn-ea"/>
                <a:sym typeface="黑体" pitchFamily="49" charset="-122"/>
              </a:rPr>
              <a:t>项，发表</a:t>
            </a:r>
            <a:r>
              <a:rPr lang="en-US" altLang="zh-CN" sz="1200" b="1" dirty="0">
                <a:latin typeface="+mn-ea"/>
                <a:sym typeface="黑体" pitchFamily="49" charset="-122"/>
              </a:rPr>
              <a:t>SCI </a:t>
            </a:r>
            <a:r>
              <a:rPr lang="zh-CN" altLang="en-US" sz="1200" b="1" dirty="0">
                <a:latin typeface="+mn-ea"/>
                <a:sym typeface="黑体" pitchFamily="49" charset="-122"/>
              </a:rPr>
              <a:t>论文</a:t>
            </a:r>
            <a:r>
              <a:rPr lang="en-US" altLang="zh-CN" sz="1200" b="1" dirty="0">
                <a:latin typeface="+mn-ea"/>
                <a:sym typeface="黑体" pitchFamily="49" charset="-122"/>
              </a:rPr>
              <a:t>10</a:t>
            </a:r>
            <a:r>
              <a:rPr lang="zh-CN" altLang="en-US" sz="1200" b="1" dirty="0">
                <a:latin typeface="+mn-ea"/>
                <a:sym typeface="黑体" pitchFamily="49" charset="-122"/>
              </a:rPr>
              <a:t>余篇，授权发明专利</a:t>
            </a:r>
            <a:r>
              <a:rPr lang="en-US" altLang="zh-CN" sz="1200" b="1" dirty="0">
                <a:latin typeface="+mn-ea"/>
                <a:sym typeface="黑体" pitchFamily="49" charset="-122"/>
              </a:rPr>
              <a:t>8</a:t>
            </a:r>
            <a:r>
              <a:rPr lang="zh-CN" altLang="en-US" sz="1200" b="1" dirty="0">
                <a:latin typeface="+mn-ea"/>
                <a:sym typeface="黑体" pitchFamily="49" charset="-122"/>
              </a:rPr>
              <a:t>项。</a:t>
            </a:r>
          </a:p>
        </p:txBody>
      </p:sp>
      <p:pic>
        <p:nvPicPr>
          <p:cNvPr id="33" name="图片 9"/>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078283" y="958422"/>
            <a:ext cx="937396" cy="1174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矩形 33"/>
          <p:cNvSpPr/>
          <p:nvPr/>
        </p:nvSpPr>
        <p:spPr>
          <a:xfrm>
            <a:off x="5199940" y="2569518"/>
            <a:ext cx="3107343" cy="1052596"/>
          </a:xfrm>
          <a:prstGeom prst="rect">
            <a:avLst/>
          </a:prstGeom>
        </p:spPr>
        <p:txBody>
          <a:bodyPr wrap="square">
            <a:spAutoFit/>
          </a:bodyPr>
          <a:lstStyle/>
          <a:p>
            <a:pPr algn="just">
              <a:lnSpc>
                <a:spcPct val="130000"/>
              </a:lnSpc>
              <a:spcBef>
                <a:spcPts val="388"/>
              </a:spcBef>
              <a:spcAft>
                <a:spcPts val="388"/>
              </a:spcAft>
            </a:pPr>
            <a:r>
              <a:rPr lang="zh-CN" altLang="en-US" sz="1200" b="1" dirty="0"/>
              <a:t>主要从事光催化降解工业废水、吸附处理低浓度工业废水以及煤层甲烷的吸附/脱附规律等研究工作。发表</a:t>
            </a:r>
            <a:r>
              <a:rPr lang="en-US" altLang="zh-CN" sz="1200" b="1" dirty="0"/>
              <a:t>SCI </a:t>
            </a:r>
            <a:r>
              <a:rPr lang="zh-CN" altLang="en-US" sz="1200" b="1" dirty="0"/>
              <a:t>论文</a:t>
            </a:r>
            <a:r>
              <a:rPr lang="en-US" altLang="zh-CN" sz="1200" b="1" dirty="0"/>
              <a:t>10</a:t>
            </a:r>
            <a:r>
              <a:rPr lang="zh-CN" altLang="en-US" sz="1200" b="1" dirty="0"/>
              <a:t>余篇，申请及授权发明专利</a:t>
            </a:r>
            <a:r>
              <a:rPr lang="en-US" altLang="zh-CN" sz="1200" b="1" dirty="0"/>
              <a:t>6</a:t>
            </a:r>
            <a:r>
              <a:rPr lang="zh-CN" altLang="en-US" sz="1200" b="1" dirty="0"/>
              <a:t>项。</a:t>
            </a:r>
            <a:endParaRPr lang="en-US" altLang="zh-CN" sz="1200" b="1" dirty="0"/>
          </a:p>
        </p:txBody>
      </p:sp>
      <p:sp>
        <p:nvSpPr>
          <p:cNvPr id="35" name="矩形 34"/>
          <p:cNvSpPr/>
          <p:nvPr/>
        </p:nvSpPr>
        <p:spPr>
          <a:xfrm>
            <a:off x="8783122" y="2133184"/>
            <a:ext cx="2829621" cy="1025922"/>
          </a:xfrm>
          <a:prstGeom prst="rect">
            <a:avLst/>
          </a:prstGeom>
        </p:spPr>
        <p:txBody>
          <a:bodyPr wrap="none">
            <a:spAutoFit/>
          </a:bodyPr>
          <a:lstStyle/>
          <a:p>
            <a:pPr algn="just">
              <a:lnSpc>
                <a:spcPct val="150000"/>
              </a:lnSpc>
              <a:spcBef>
                <a:spcPts val="390"/>
              </a:spcBef>
              <a:spcAft>
                <a:spcPts val="390"/>
              </a:spcAft>
            </a:pPr>
            <a:r>
              <a:rPr lang="zh-CN" altLang="en-US" dirty="0">
                <a:solidFill>
                  <a:schemeClr val="accent2"/>
                </a:solidFill>
                <a:latin typeface="+mn-ea"/>
              </a:rPr>
              <a:t>田海洋  副教授</a:t>
            </a:r>
            <a:r>
              <a:rPr lang="en-US" altLang="zh-CN" dirty="0">
                <a:solidFill>
                  <a:schemeClr val="accent2"/>
                </a:solidFill>
                <a:latin typeface="+mn-ea"/>
              </a:rPr>
              <a:t>/</a:t>
            </a:r>
            <a:r>
              <a:rPr lang="zh-CN" altLang="en-US" dirty="0">
                <a:solidFill>
                  <a:schemeClr val="accent2"/>
                </a:solidFill>
                <a:latin typeface="+mn-ea"/>
              </a:rPr>
              <a:t>硕导</a:t>
            </a:r>
            <a:r>
              <a:rPr lang="en-US" altLang="zh-CN" dirty="0">
                <a:solidFill>
                  <a:schemeClr val="accent2"/>
                </a:solidFill>
                <a:latin typeface="+mn-ea"/>
              </a:rPr>
              <a:t>/</a:t>
            </a:r>
            <a:r>
              <a:rPr lang="zh-CN" altLang="en-US" dirty="0">
                <a:solidFill>
                  <a:schemeClr val="accent2"/>
                </a:solidFill>
                <a:latin typeface="+mn-ea"/>
              </a:rPr>
              <a:t>博后</a:t>
            </a:r>
          </a:p>
          <a:p>
            <a:pPr algn="just">
              <a:lnSpc>
                <a:spcPct val="150000"/>
              </a:lnSpc>
              <a:spcBef>
                <a:spcPts val="390"/>
              </a:spcBef>
              <a:spcAft>
                <a:spcPts val="390"/>
              </a:spcAft>
            </a:pPr>
            <a:endParaRPr lang="en-US" altLang="zh-CN" dirty="0">
              <a:solidFill>
                <a:schemeClr val="accent2"/>
              </a:solidFill>
              <a:latin typeface="+mn-ea"/>
            </a:endParaRPr>
          </a:p>
        </p:txBody>
      </p:sp>
    </p:spTree>
    <p:extLst>
      <p:ext uri="{BB962C8B-B14F-4D97-AF65-F5344CB8AC3E}">
        <p14:creationId xmlns:p14="http://schemas.microsoft.com/office/powerpoint/2010/main" val="7075467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431C1A-7DC2-F76A-FF75-712268B67F82}"/>
            </a:ext>
          </a:extLst>
        </p:cNvPr>
        <p:cNvGrpSpPr/>
        <p:nvPr/>
      </p:nvGrpSpPr>
      <p:grpSpPr>
        <a:xfrm>
          <a:off x="0" y="0"/>
          <a:ext cx="0" cy="0"/>
          <a:chOff x="0" y="0"/>
          <a:chExt cx="0" cy="0"/>
        </a:xfrm>
      </p:grpSpPr>
      <p:sp>
        <p:nvSpPr>
          <p:cNvPr id="4" name="箭头: 五边形 3">
            <a:extLst>
              <a:ext uri="{FF2B5EF4-FFF2-40B4-BE49-F238E27FC236}">
                <a16:creationId xmlns:a16="http://schemas.microsoft.com/office/drawing/2014/main" id="{4C48C0AB-941A-4BBA-F062-7218BEDEB774}"/>
              </a:ext>
            </a:extLst>
          </p:cNvPr>
          <p:cNvSpPr/>
          <p:nvPr/>
        </p:nvSpPr>
        <p:spPr>
          <a:xfrm>
            <a:off x="83126" y="270164"/>
            <a:ext cx="5845234" cy="533400"/>
          </a:xfrm>
          <a:prstGeom prst="homePlate">
            <a:avLst>
              <a:gd name="adj" fmla="val 31905"/>
            </a:avLst>
          </a:prstGeom>
          <a:solidFill>
            <a:srgbClr val="2243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 name="文本框 1">
            <a:extLst>
              <a:ext uri="{FF2B5EF4-FFF2-40B4-BE49-F238E27FC236}">
                <a16:creationId xmlns:a16="http://schemas.microsoft.com/office/drawing/2014/main" id="{15146632-5530-481E-93B2-A69C985219E5}"/>
              </a:ext>
            </a:extLst>
          </p:cNvPr>
          <p:cNvSpPr txBox="1"/>
          <p:nvPr/>
        </p:nvSpPr>
        <p:spPr>
          <a:xfrm>
            <a:off x="338159" y="275264"/>
            <a:ext cx="5674021" cy="523220"/>
          </a:xfrm>
          <a:prstGeom prst="rect">
            <a:avLst/>
          </a:prstGeom>
          <a:noFill/>
        </p:spPr>
        <p:txBody>
          <a:bodyPr wrap="square">
            <a:spAutoFit/>
          </a:bodyPr>
          <a:lstStyle/>
          <a:p>
            <a:r>
              <a:rPr lang="zh-CN" altLang="en-US" sz="28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二、部分承担科研项目</a:t>
            </a:r>
          </a:p>
        </p:txBody>
      </p:sp>
      <p:sp>
        <p:nvSpPr>
          <p:cNvPr id="13" name="文本框 7">
            <a:extLst>
              <a:ext uri="{FF2B5EF4-FFF2-40B4-BE49-F238E27FC236}">
                <a16:creationId xmlns:a16="http://schemas.microsoft.com/office/drawing/2014/main" id="{E275697D-6799-4527-5CC9-6DC24742F569}"/>
              </a:ext>
            </a:extLst>
          </p:cNvPr>
          <p:cNvSpPr txBox="1"/>
          <p:nvPr/>
        </p:nvSpPr>
        <p:spPr>
          <a:xfrm>
            <a:off x="8934613" y="341899"/>
            <a:ext cx="2987040" cy="461665"/>
          </a:xfrm>
          <a:prstGeom prst="rect">
            <a:avLst/>
          </a:prstGeom>
          <a:noFill/>
        </p:spPr>
        <p:txBody>
          <a:bodyPr wrap="square">
            <a:spAutoFit/>
          </a:bodyPr>
          <a:lstStyle/>
          <a:p>
            <a:pPr algn="ctr">
              <a:buFont typeface="Arial" panose="020B0604020202020204" pitchFamily="34" charset="0"/>
              <a:buNone/>
            </a:pPr>
            <a:r>
              <a:rPr lang="zh-CN" altLang="en-US" sz="2400" b="1" dirty="0">
                <a:solidFill>
                  <a:srgbClr val="000099"/>
                </a:solidFill>
                <a:latin typeface="微软雅黑" panose="020B0503020204020204" pitchFamily="34" charset="-122"/>
                <a:ea typeface="微软雅黑" panose="020B0503020204020204" pitchFamily="34" charset="-122"/>
              </a:rPr>
              <a:t>绿色能源创新团队</a:t>
            </a:r>
            <a:endParaRPr lang="en-US" altLang="zh-CN" sz="2400" b="1" dirty="0">
              <a:solidFill>
                <a:srgbClr val="000099"/>
              </a:solidFill>
              <a:latin typeface="微软雅黑" panose="020B0503020204020204" pitchFamily="34" charset="-122"/>
              <a:ea typeface="微软雅黑" panose="020B0503020204020204" pitchFamily="34" charset="-122"/>
            </a:endParaRPr>
          </a:p>
        </p:txBody>
      </p:sp>
      <p:sp>
        <p:nvSpPr>
          <p:cNvPr id="3" name="矩形 2"/>
          <p:cNvSpPr/>
          <p:nvPr/>
        </p:nvSpPr>
        <p:spPr>
          <a:xfrm>
            <a:off x="217713" y="823725"/>
            <a:ext cx="11703939" cy="6247864"/>
          </a:xfrm>
          <a:prstGeom prst="rect">
            <a:avLst/>
          </a:prstGeom>
        </p:spPr>
        <p:txBody>
          <a:bodyPr wrap="square">
            <a:spAutoFit/>
          </a:bodyPr>
          <a:lstStyle/>
          <a:p>
            <a:r>
              <a:rPr lang="zh-CN" altLang="en-US" b="1" dirty="0">
                <a:solidFill>
                  <a:srgbClr val="FF0000"/>
                </a:solidFill>
              </a:rPr>
              <a:t>纵向项目</a:t>
            </a:r>
          </a:p>
          <a:p>
            <a:r>
              <a:rPr lang="en-US" altLang="zh-CN" sz="1400" dirty="0"/>
              <a:t>(1) </a:t>
            </a:r>
            <a:r>
              <a:rPr lang="zh-CN" altLang="en-US" sz="1400" dirty="0"/>
              <a:t>常温脱碳装置试制，陕西省国资委，</a:t>
            </a:r>
            <a:r>
              <a:rPr lang="en-US" altLang="zh-CN" sz="1400" dirty="0"/>
              <a:t>700</a:t>
            </a:r>
            <a:r>
              <a:rPr lang="zh-CN" altLang="en-US" sz="1400" dirty="0"/>
              <a:t>万。</a:t>
            </a:r>
          </a:p>
          <a:p>
            <a:r>
              <a:rPr lang="en-US" altLang="zh-CN" sz="1400" dirty="0"/>
              <a:t>(2) </a:t>
            </a:r>
            <a:r>
              <a:rPr lang="zh-CN" altLang="en-US" sz="1400" dirty="0"/>
              <a:t>鄂尔多斯盆地奥陶系马家沟组大规模实施二氧化碳地质封存的综合研究与数值模拟（国家重点研发计划），科技部，</a:t>
            </a:r>
            <a:r>
              <a:rPr lang="en-US" altLang="zh-CN" sz="1400" dirty="0"/>
              <a:t>311</a:t>
            </a:r>
            <a:r>
              <a:rPr lang="zh-CN" altLang="en-US" sz="1400" dirty="0"/>
              <a:t>万。</a:t>
            </a:r>
          </a:p>
          <a:p>
            <a:r>
              <a:rPr lang="en-US" altLang="zh-CN" sz="1400" dirty="0"/>
              <a:t>(3) </a:t>
            </a:r>
            <a:r>
              <a:rPr lang="zh-CN" altLang="en-US" sz="1400" dirty="0"/>
              <a:t>聚晶金刚石复合片脱钴技术的开发与规模化应用，山东省科技厅，</a:t>
            </a:r>
            <a:r>
              <a:rPr lang="en-US" altLang="zh-CN" sz="1400" dirty="0"/>
              <a:t>40</a:t>
            </a:r>
            <a:r>
              <a:rPr lang="zh-CN" altLang="en-US" sz="1400" dirty="0"/>
              <a:t>万</a:t>
            </a:r>
          </a:p>
          <a:p>
            <a:r>
              <a:rPr lang="en-US" altLang="zh-CN" sz="1400" dirty="0"/>
              <a:t>(4) </a:t>
            </a:r>
            <a:r>
              <a:rPr lang="zh-CN" altLang="en-US" sz="1400" dirty="0"/>
              <a:t>高比表面碳材料的改性及其在含低浓度全氟辛酸废水溶液中的性能和作用研究，四川科技厅重点项目，</a:t>
            </a:r>
            <a:r>
              <a:rPr lang="en-US" altLang="zh-CN" sz="1400" dirty="0"/>
              <a:t>20</a:t>
            </a:r>
            <a:r>
              <a:rPr lang="zh-CN" altLang="en-US" sz="1400" dirty="0"/>
              <a:t>万</a:t>
            </a:r>
          </a:p>
          <a:p>
            <a:r>
              <a:rPr lang="en-US" altLang="zh-CN" sz="1400" dirty="0"/>
              <a:t>(5) </a:t>
            </a:r>
            <a:r>
              <a:rPr lang="zh-CN" altLang="en-US" sz="1400" dirty="0"/>
              <a:t>化学吸收法</a:t>
            </a:r>
            <a:r>
              <a:rPr lang="en-US" altLang="zh-CN" sz="1400" dirty="0"/>
              <a:t>CO</a:t>
            </a:r>
            <a:r>
              <a:rPr lang="en-US" altLang="zh-CN" sz="1400" baseline="-25000" dirty="0"/>
              <a:t>2</a:t>
            </a:r>
            <a:r>
              <a:rPr lang="zh-CN" altLang="en-US" sz="1400" dirty="0"/>
              <a:t>捕集工程方案设计指南编制，国家重点实验室，</a:t>
            </a:r>
            <a:r>
              <a:rPr lang="en-US" altLang="zh-CN" sz="1400" dirty="0"/>
              <a:t>20</a:t>
            </a:r>
            <a:r>
              <a:rPr lang="zh-CN" altLang="en-US" sz="1400" dirty="0"/>
              <a:t>万</a:t>
            </a:r>
          </a:p>
          <a:p>
            <a:r>
              <a:rPr lang="en-US" altLang="zh-CN" sz="1400" dirty="0"/>
              <a:t>(6) </a:t>
            </a:r>
            <a:r>
              <a:rPr lang="zh-CN" altLang="en-US" sz="1400" dirty="0"/>
              <a:t>低伤害聚合物型酸化自转向剂合成及自转向机理研究，四川省科技厅青年基金项目，</a:t>
            </a:r>
            <a:r>
              <a:rPr lang="en-US" altLang="zh-CN" sz="1400" dirty="0"/>
              <a:t>10</a:t>
            </a:r>
            <a:r>
              <a:rPr lang="zh-CN" altLang="en-US" sz="1400" dirty="0"/>
              <a:t>万</a:t>
            </a:r>
            <a:endParaRPr lang="en-US" altLang="zh-CN" sz="1400" dirty="0"/>
          </a:p>
          <a:p>
            <a:pPr fontAlgn="base"/>
            <a:r>
              <a:rPr lang="en-US" altLang="zh-CN" sz="1400" dirty="0"/>
              <a:t>(7) </a:t>
            </a:r>
            <a:r>
              <a:rPr lang="zh-CN" altLang="zh-CN" sz="1400" dirty="0"/>
              <a:t>小窑破坏区顶板管控技术研究与应用</a:t>
            </a:r>
            <a:r>
              <a:rPr lang="en-US" altLang="zh-CN" sz="1400" dirty="0"/>
              <a:t> </a:t>
            </a:r>
            <a:r>
              <a:rPr lang="zh-CN" altLang="zh-CN" sz="1400" dirty="0"/>
              <a:t>四川省科技厅</a:t>
            </a:r>
            <a:r>
              <a:rPr lang="en-US" altLang="zh-CN" sz="1400" dirty="0"/>
              <a:t> 20</a:t>
            </a:r>
            <a:r>
              <a:rPr lang="zh-CN" altLang="zh-CN" sz="1400" dirty="0"/>
              <a:t>万</a:t>
            </a:r>
            <a:endParaRPr lang="en-US" altLang="zh-CN" sz="1400" dirty="0"/>
          </a:p>
          <a:p>
            <a:pPr fontAlgn="base"/>
            <a:r>
              <a:rPr lang="en-US" altLang="zh-CN" sz="1400" dirty="0"/>
              <a:t>(8) </a:t>
            </a:r>
            <a:r>
              <a:rPr lang="zh-CN" altLang="zh-CN" sz="1400" dirty="0"/>
              <a:t>锂渣基复合活性粉体材料的制备及充填应用技术</a:t>
            </a:r>
            <a:r>
              <a:rPr lang="en-US" altLang="zh-CN" sz="1400" dirty="0"/>
              <a:t> </a:t>
            </a:r>
            <a:r>
              <a:rPr lang="zh-CN" altLang="zh-CN" sz="1400" dirty="0"/>
              <a:t>自贡市科学技术局</a:t>
            </a:r>
            <a:r>
              <a:rPr lang="en-US" altLang="zh-CN" sz="1400" dirty="0"/>
              <a:t> 20</a:t>
            </a:r>
            <a:r>
              <a:rPr lang="zh-CN" altLang="zh-CN" sz="1400" dirty="0"/>
              <a:t>万</a:t>
            </a:r>
          </a:p>
          <a:p>
            <a:pPr fontAlgn="base"/>
            <a:r>
              <a:rPr lang="en-US" altLang="zh-CN" sz="1400" dirty="0"/>
              <a:t>(8) </a:t>
            </a:r>
            <a:r>
              <a:rPr lang="zh-CN" altLang="en-US" sz="1400" dirty="0"/>
              <a:t>低浓度</a:t>
            </a:r>
            <a:r>
              <a:rPr lang="en-US" altLang="zh-CN" sz="1400" dirty="0"/>
              <a:t>CO2</a:t>
            </a:r>
            <a:r>
              <a:rPr lang="zh-CN" altLang="en-US" sz="1400" dirty="0"/>
              <a:t>烟气的液</a:t>
            </a:r>
            <a:r>
              <a:rPr lang="en-US" altLang="zh-CN" sz="1400" dirty="0"/>
              <a:t>-</a:t>
            </a:r>
            <a:r>
              <a:rPr lang="zh-CN" altLang="en-US" sz="1400" dirty="0"/>
              <a:t>液相变吸收剂设计 国家重点实验室，</a:t>
            </a:r>
            <a:r>
              <a:rPr lang="en-US" altLang="zh-CN" sz="1400" dirty="0"/>
              <a:t>2</a:t>
            </a:r>
            <a:r>
              <a:rPr lang="zh-CN" altLang="en-US" sz="1400" dirty="0"/>
              <a:t>万</a:t>
            </a:r>
            <a:endParaRPr lang="en-US" altLang="zh-CN" sz="1400" dirty="0"/>
          </a:p>
          <a:p>
            <a:pPr fontAlgn="base"/>
            <a:r>
              <a:rPr lang="en-US" altLang="zh-CN" sz="1400" dirty="0"/>
              <a:t>(9) </a:t>
            </a:r>
            <a:r>
              <a:rPr lang="zh-CN" altLang="en-US" sz="1400" dirty="0"/>
              <a:t>煤炭综采工作面采空区区域高效复合阻燃材料开发及应用研究 自贡市科学技术局 </a:t>
            </a:r>
            <a:r>
              <a:rPr lang="en-US" altLang="zh-CN" sz="1400" dirty="0"/>
              <a:t>2</a:t>
            </a:r>
            <a:r>
              <a:rPr lang="zh-CN" altLang="en-US" sz="1400" dirty="0"/>
              <a:t>万</a:t>
            </a:r>
            <a:endParaRPr lang="en-US" altLang="zh-CN" sz="1400" dirty="0"/>
          </a:p>
          <a:p>
            <a:pPr fontAlgn="base"/>
            <a:r>
              <a:rPr lang="en-US" altLang="zh-CN" sz="1400" dirty="0"/>
              <a:t>(10) </a:t>
            </a:r>
            <a:r>
              <a:rPr lang="zh-CN" altLang="en-US" sz="1400" dirty="0"/>
              <a:t>烟气中</a:t>
            </a:r>
            <a:r>
              <a:rPr lang="en-US" altLang="zh-CN" sz="1400" dirty="0"/>
              <a:t>CO2</a:t>
            </a:r>
            <a:r>
              <a:rPr lang="zh-CN" altLang="en-US" sz="1400" dirty="0"/>
              <a:t>超重力捕集技术项目的成熟度评估与风险管控研究 国家重点实验室，</a:t>
            </a:r>
            <a:r>
              <a:rPr lang="en-US" altLang="zh-CN" sz="1400" dirty="0"/>
              <a:t>2</a:t>
            </a:r>
            <a:r>
              <a:rPr lang="zh-CN" altLang="en-US" sz="1400" dirty="0"/>
              <a:t>万</a:t>
            </a:r>
            <a:endParaRPr lang="en-US" altLang="zh-CN" sz="1400" dirty="0"/>
          </a:p>
          <a:p>
            <a:r>
              <a:rPr lang="zh-CN" altLang="en-US" b="1" dirty="0">
                <a:solidFill>
                  <a:srgbClr val="FF0000"/>
                </a:solidFill>
              </a:rPr>
              <a:t>横向项目</a:t>
            </a:r>
            <a:endParaRPr lang="en-US" altLang="zh-CN" b="1" dirty="0">
              <a:solidFill>
                <a:srgbClr val="FF0000"/>
              </a:solidFill>
            </a:endParaRPr>
          </a:p>
          <a:p>
            <a:r>
              <a:rPr lang="zh-CN" altLang="en-US" sz="1400" dirty="0"/>
              <a:t>（</a:t>
            </a:r>
            <a:r>
              <a:rPr lang="en-US" altLang="zh-CN" sz="1400" dirty="0"/>
              <a:t>1</a:t>
            </a:r>
            <a:r>
              <a:rPr lang="zh-CN" altLang="en-US" sz="1400" dirty="0"/>
              <a:t>）濮城采油厂天然气回收项目，中石化中原油田分公司，</a:t>
            </a:r>
            <a:r>
              <a:rPr lang="en-US" altLang="zh-CN" sz="1400" dirty="0"/>
              <a:t>2490</a:t>
            </a:r>
            <a:r>
              <a:rPr lang="zh-CN" altLang="en-US" sz="1400" dirty="0"/>
              <a:t>万。</a:t>
            </a:r>
          </a:p>
          <a:p>
            <a:r>
              <a:rPr lang="zh-CN" altLang="en-US" sz="1400" dirty="0"/>
              <a:t>（</a:t>
            </a:r>
            <a:r>
              <a:rPr lang="en-US" altLang="zh-CN" sz="1400" dirty="0"/>
              <a:t>2</a:t>
            </a:r>
            <a:r>
              <a:rPr lang="zh-CN" altLang="en-US" sz="1400" dirty="0"/>
              <a:t>）中海油</a:t>
            </a:r>
            <a:r>
              <a:rPr lang="en-US" altLang="zh-CN" sz="1400" dirty="0"/>
              <a:t>2</a:t>
            </a:r>
            <a:r>
              <a:rPr lang="zh-CN" altLang="en-US" sz="1400" dirty="0"/>
              <a:t>万方每天常温脱碳项目，中海油滨州终端，</a:t>
            </a:r>
            <a:r>
              <a:rPr lang="en-US" altLang="zh-CN" sz="1400" dirty="0"/>
              <a:t>700</a:t>
            </a:r>
            <a:r>
              <a:rPr lang="zh-CN" altLang="en-US" sz="1400" dirty="0"/>
              <a:t>万。</a:t>
            </a:r>
          </a:p>
          <a:p>
            <a:r>
              <a:rPr lang="zh-CN" altLang="en-US" sz="1400" dirty="0"/>
              <a:t>（</a:t>
            </a:r>
            <a:r>
              <a:rPr lang="en-US" altLang="zh-CN" sz="1400" dirty="0"/>
              <a:t>3</a:t>
            </a:r>
            <a:r>
              <a:rPr lang="zh-CN" altLang="en-US" sz="1400" dirty="0"/>
              <a:t>）海上平台超重力工艺研究项目，中海油能源发展股份有限公司，</a:t>
            </a:r>
            <a:r>
              <a:rPr lang="en-US" altLang="zh-CN" sz="1400" dirty="0"/>
              <a:t>361</a:t>
            </a:r>
            <a:r>
              <a:rPr lang="zh-CN" altLang="en-US" sz="1400" dirty="0"/>
              <a:t>万。</a:t>
            </a:r>
          </a:p>
          <a:p>
            <a:r>
              <a:rPr lang="zh-CN" altLang="en-US" sz="1400" dirty="0"/>
              <a:t>（</a:t>
            </a:r>
            <a:r>
              <a:rPr lang="en-US" altLang="zh-CN" sz="1400" dirty="0"/>
              <a:t>4</a:t>
            </a:r>
            <a:r>
              <a:rPr lang="zh-CN" altLang="en-US" sz="1400" dirty="0"/>
              <a:t>）低温液氨储罐应力腐蚀机理及试验研究，中海石油气电集团有限责任公司，</a:t>
            </a:r>
            <a:r>
              <a:rPr lang="en-US" altLang="zh-CN" sz="1400" dirty="0"/>
              <a:t>103.6044</a:t>
            </a:r>
            <a:r>
              <a:rPr lang="zh-CN" altLang="en-US" sz="1400" dirty="0"/>
              <a:t>万。</a:t>
            </a:r>
          </a:p>
          <a:p>
            <a:r>
              <a:rPr lang="zh-CN" altLang="en-US" sz="1400" dirty="0"/>
              <a:t>（</a:t>
            </a:r>
            <a:r>
              <a:rPr lang="en-US" altLang="zh-CN" sz="1400" dirty="0"/>
              <a:t>5</a:t>
            </a:r>
            <a:r>
              <a:rPr lang="zh-CN" altLang="en-US" sz="1400" dirty="0"/>
              <a:t>）燃煤电厂二氧化碳捕集工艺包研发，西安交通大学，</a:t>
            </a:r>
            <a:r>
              <a:rPr lang="en-US" altLang="zh-CN" sz="1400" dirty="0"/>
              <a:t>48.8</a:t>
            </a:r>
            <a:r>
              <a:rPr lang="zh-CN" altLang="en-US" sz="1400" dirty="0"/>
              <a:t>万。</a:t>
            </a:r>
          </a:p>
          <a:p>
            <a:r>
              <a:rPr lang="zh-CN" altLang="en-US" sz="1400" dirty="0"/>
              <a:t>（</a:t>
            </a:r>
            <a:r>
              <a:rPr lang="en-US" altLang="zh-CN" sz="1400" dirty="0"/>
              <a:t>6</a:t>
            </a:r>
            <a:r>
              <a:rPr lang="zh-CN" altLang="en-US" sz="1400" dirty="0"/>
              <a:t>）巴彦</a:t>
            </a:r>
            <a:r>
              <a:rPr lang="en-US" altLang="zh-CN" sz="1400" dirty="0"/>
              <a:t>-</a:t>
            </a:r>
            <a:r>
              <a:rPr lang="zh-CN" altLang="en-US" sz="1400" dirty="0"/>
              <a:t>河套探区环空带压井封堵技术服务，天津聚海能发石油技术有限公司， </a:t>
            </a:r>
            <a:r>
              <a:rPr lang="en-US" altLang="zh-CN" sz="1400" dirty="0"/>
              <a:t>30.0</a:t>
            </a:r>
            <a:r>
              <a:rPr lang="zh-CN" altLang="en-US" sz="1400" dirty="0"/>
              <a:t>万。</a:t>
            </a:r>
          </a:p>
          <a:p>
            <a:r>
              <a:rPr lang="zh-CN" altLang="en-US" sz="1400" dirty="0"/>
              <a:t>（</a:t>
            </a:r>
            <a:r>
              <a:rPr lang="en-US" altLang="zh-CN" sz="1400" dirty="0"/>
              <a:t>7</a:t>
            </a:r>
            <a:r>
              <a:rPr lang="zh-CN" altLang="en-US" sz="1400" dirty="0"/>
              <a:t>）二氧化碳捕集工艺及颗粒物冲蚀监测工艺研发，西安交通大学，</a:t>
            </a:r>
            <a:r>
              <a:rPr lang="en-US" altLang="zh-CN" sz="1400" dirty="0"/>
              <a:t>29.98</a:t>
            </a:r>
            <a:r>
              <a:rPr lang="zh-CN" altLang="en-US" sz="1400" dirty="0"/>
              <a:t>万。</a:t>
            </a:r>
          </a:p>
          <a:p>
            <a:r>
              <a:rPr lang="zh-CN" altLang="en-US" sz="1400" dirty="0"/>
              <a:t>（</a:t>
            </a:r>
            <a:r>
              <a:rPr lang="en-US" altLang="zh-CN" sz="1400" dirty="0"/>
              <a:t>8</a:t>
            </a:r>
            <a:r>
              <a:rPr lang="zh-CN" altLang="en-US" sz="1400" dirty="0"/>
              <a:t>）燃气烟气二氧化碳捕集工艺包中试试验研究，西安交通大学，</a:t>
            </a:r>
            <a:r>
              <a:rPr lang="en-US" altLang="zh-CN" sz="1400" dirty="0"/>
              <a:t>28.8</a:t>
            </a:r>
            <a:r>
              <a:rPr lang="zh-CN" altLang="en-US" sz="1400" dirty="0"/>
              <a:t>万。</a:t>
            </a:r>
          </a:p>
          <a:p>
            <a:r>
              <a:rPr lang="zh-CN" altLang="en-US" sz="1400" dirty="0"/>
              <a:t>（</a:t>
            </a:r>
            <a:r>
              <a:rPr lang="en-US" altLang="zh-CN" sz="1400" dirty="0"/>
              <a:t>9</a:t>
            </a:r>
            <a:r>
              <a:rPr lang="zh-CN" altLang="en-US" sz="1400" dirty="0"/>
              <a:t>）山西煤炭运销集团南河煤业综采工作面采空区区域高效复合阻燃剂材料应用研究项目，山西煤炭运销集团南河煤业有限公司，</a:t>
            </a:r>
            <a:r>
              <a:rPr lang="en-US" altLang="zh-CN" sz="1400" dirty="0"/>
              <a:t>28.7</a:t>
            </a:r>
            <a:r>
              <a:rPr lang="zh-CN" altLang="en-US" sz="1400" dirty="0"/>
              <a:t>万。</a:t>
            </a:r>
          </a:p>
          <a:p>
            <a:r>
              <a:rPr lang="zh-CN" altLang="en-US" sz="1400" dirty="0"/>
              <a:t>（</a:t>
            </a:r>
            <a:r>
              <a:rPr lang="en-US" altLang="zh-CN" sz="1400" dirty="0"/>
              <a:t>10</a:t>
            </a:r>
            <a:r>
              <a:rPr lang="zh-CN" altLang="en-US" sz="1400" dirty="0"/>
              <a:t>）碳捕集系统吸收解吸设备设计计算，湛江南海西部石油勘察设计有限公司，</a:t>
            </a:r>
            <a:r>
              <a:rPr lang="en-US" altLang="zh-CN" sz="1400" dirty="0"/>
              <a:t>20</a:t>
            </a:r>
            <a:r>
              <a:rPr lang="zh-CN" altLang="en-US" sz="1400" dirty="0"/>
              <a:t>万。</a:t>
            </a:r>
          </a:p>
          <a:p>
            <a:r>
              <a:rPr lang="zh-CN" altLang="en-US" sz="1400" dirty="0"/>
              <a:t>（</a:t>
            </a:r>
            <a:r>
              <a:rPr lang="en-US" altLang="zh-CN" sz="1400" dirty="0"/>
              <a:t>11</a:t>
            </a:r>
            <a:r>
              <a:rPr lang="zh-CN" altLang="en-US" sz="1400" dirty="0"/>
              <a:t>）掘进巷道易燃煤层临时防灭火技术研究及应用，山西煤炭运销集团七一煤业有限公司，</a:t>
            </a:r>
            <a:r>
              <a:rPr lang="en-US" altLang="zh-CN" sz="1400" dirty="0"/>
              <a:t>18.98</a:t>
            </a:r>
            <a:r>
              <a:rPr lang="zh-CN" altLang="en-US" sz="1400" dirty="0"/>
              <a:t>万。</a:t>
            </a:r>
          </a:p>
          <a:p>
            <a:r>
              <a:rPr lang="zh-CN" altLang="en-US" sz="1400" dirty="0"/>
              <a:t>（</a:t>
            </a:r>
            <a:r>
              <a:rPr lang="en-US" altLang="zh-CN" sz="1400" dirty="0"/>
              <a:t>12</a:t>
            </a:r>
            <a:r>
              <a:rPr lang="zh-CN" altLang="en-US" sz="1400" dirty="0"/>
              <a:t>）低温精馏法分离天然气中</a:t>
            </a:r>
            <a:r>
              <a:rPr lang="en-US" altLang="zh-CN" sz="1400" dirty="0"/>
              <a:t>CO</a:t>
            </a:r>
            <a:r>
              <a:rPr lang="en-US" altLang="zh-CN" sz="1400" baseline="-25000" dirty="0"/>
              <a:t>2</a:t>
            </a:r>
            <a:r>
              <a:rPr lang="zh-CN" altLang="en-US" sz="1400" dirty="0"/>
              <a:t>工艺技术研究，浙江舟山宸佰工程技术有限公司，</a:t>
            </a:r>
            <a:r>
              <a:rPr lang="en-US" altLang="zh-CN" sz="1400" dirty="0"/>
              <a:t>15</a:t>
            </a:r>
            <a:r>
              <a:rPr lang="zh-CN" altLang="en-US" sz="1400" dirty="0"/>
              <a:t>万。</a:t>
            </a:r>
          </a:p>
          <a:p>
            <a:r>
              <a:rPr lang="zh-CN" altLang="en-US" sz="1400" dirty="0"/>
              <a:t>（</a:t>
            </a:r>
            <a:r>
              <a:rPr lang="en-US" altLang="zh-CN" sz="1400" dirty="0"/>
              <a:t>13</a:t>
            </a:r>
            <a:r>
              <a:rPr lang="zh-CN" altLang="en-US" sz="1400" dirty="0"/>
              <a:t>）膜分离法捕集伴生气中二氧化碳工艺技术，石家庄源之润科技有限公司，</a:t>
            </a:r>
            <a:r>
              <a:rPr lang="en-US" altLang="zh-CN" sz="1400" dirty="0"/>
              <a:t>15</a:t>
            </a:r>
            <a:r>
              <a:rPr lang="zh-CN" altLang="en-US" sz="1400" dirty="0"/>
              <a:t>万。</a:t>
            </a:r>
          </a:p>
          <a:p>
            <a:r>
              <a:rPr lang="zh-CN" altLang="en-US" sz="1400" dirty="0"/>
              <a:t>（</a:t>
            </a:r>
            <a:r>
              <a:rPr lang="en-US" altLang="zh-CN" sz="1400" dirty="0"/>
              <a:t>14</a:t>
            </a:r>
            <a:r>
              <a:rPr lang="zh-CN" altLang="en-US" sz="1400" dirty="0"/>
              <a:t>）用于超重力技术捕集二氧化碳药剂的性能测试和评价研究，石家庄和昌环保科技有限公司，</a:t>
            </a:r>
            <a:r>
              <a:rPr lang="en-US" altLang="zh-CN" sz="1400" dirty="0"/>
              <a:t>10</a:t>
            </a:r>
            <a:r>
              <a:rPr lang="zh-CN" altLang="en-US" sz="1400" dirty="0"/>
              <a:t>万。</a:t>
            </a:r>
          </a:p>
          <a:p>
            <a:endParaRPr lang="zh-CN" altLang="en-US" sz="1400" b="1" dirty="0">
              <a:solidFill>
                <a:srgbClr val="FF0000"/>
              </a:solidFill>
            </a:endParaRPr>
          </a:p>
        </p:txBody>
      </p:sp>
    </p:spTree>
    <p:extLst>
      <p:ext uri="{BB962C8B-B14F-4D97-AF65-F5344CB8AC3E}">
        <p14:creationId xmlns:p14="http://schemas.microsoft.com/office/powerpoint/2010/main" val="41493715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4170D1-3BC9-7B0C-3A0D-3324515C639B}"/>
            </a:ext>
          </a:extLst>
        </p:cNvPr>
        <p:cNvGrpSpPr/>
        <p:nvPr/>
      </p:nvGrpSpPr>
      <p:grpSpPr>
        <a:xfrm>
          <a:off x="0" y="0"/>
          <a:ext cx="0" cy="0"/>
          <a:chOff x="0" y="0"/>
          <a:chExt cx="0" cy="0"/>
        </a:xfrm>
      </p:grpSpPr>
      <p:sp>
        <p:nvSpPr>
          <p:cNvPr id="4" name="箭头: 五边形 3">
            <a:extLst>
              <a:ext uri="{FF2B5EF4-FFF2-40B4-BE49-F238E27FC236}">
                <a16:creationId xmlns:a16="http://schemas.microsoft.com/office/drawing/2014/main" id="{E574B965-ABE3-A201-F33A-350A40C93048}"/>
              </a:ext>
            </a:extLst>
          </p:cNvPr>
          <p:cNvSpPr/>
          <p:nvPr/>
        </p:nvSpPr>
        <p:spPr>
          <a:xfrm>
            <a:off x="83126" y="270164"/>
            <a:ext cx="5845234" cy="533400"/>
          </a:xfrm>
          <a:prstGeom prst="homePlate">
            <a:avLst>
              <a:gd name="adj" fmla="val 31905"/>
            </a:avLst>
          </a:prstGeom>
          <a:solidFill>
            <a:srgbClr val="2243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 name="文本框 1">
            <a:extLst>
              <a:ext uri="{FF2B5EF4-FFF2-40B4-BE49-F238E27FC236}">
                <a16:creationId xmlns:a16="http://schemas.microsoft.com/office/drawing/2014/main" id="{E1C9A1F0-07FF-A680-1D8F-2FA1BC810696}"/>
              </a:ext>
            </a:extLst>
          </p:cNvPr>
          <p:cNvSpPr txBox="1"/>
          <p:nvPr/>
        </p:nvSpPr>
        <p:spPr>
          <a:xfrm>
            <a:off x="338159" y="275264"/>
            <a:ext cx="5674021" cy="523220"/>
          </a:xfrm>
          <a:prstGeom prst="rect">
            <a:avLst/>
          </a:prstGeom>
          <a:noFill/>
        </p:spPr>
        <p:txBody>
          <a:bodyPr wrap="square">
            <a:spAutoFit/>
          </a:bodyPr>
          <a:lstStyle/>
          <a:p>
            <a:r>
              <a:rPr lang="zh-CN" altLang="en-US" sz="28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二、部分承担科研项目</a:t>
            </a:r>
          </a:p>
        </p:txBody>
      </p:sp>
      <p:sp>
        <p:nvSpPr>
          <p:cNvPr id="13" name="文本框 7">
            <a:extLst>
              <a:ext uri="{FF2B5EF4-FFF2-40B4-BE49-F238E27FC236}">
                <a16:creationId xmlns:a16="http://schemas.microsoft.com/office/drawing/2014/main" id="{A33A2DB5-7064-32CF-089B-E24949109EA5}"/>
              </a:ext>
            </a:extLst>
          </p:cNvPr>
          <p:cNvSpPr txBox="1"/>
          <p:nvPr/>
        </p:nvSpPr>
        <p:spPr>
          <a:xfrm>
            <a:off x="8934613" y="341899"/>
            <a:ext cx="2987040" cy="461665"/>
          </a:xfrm>
          <a:prstGeom prst="rect">
            <a:avLst/>
          </a:prstGeom>
          <a:noFill/>
        </p:spPr>
        <p:txBody>
          <a:bodyPr wrap="square">
            <a:spAutoFit/>
          </a:bodyPr>
          <a:lstStyle/>
          <a:p>
            <a:pPr algn="ctr">
              <a:buFont typeface="Arial" panose="020B0604020202020204" pitchFamily="34" charset="0"/>
              <a:buNone/>
            </a:pPr>
            <a:r>
              <a:rPr lang="zh-CN" altLang="en-US" sz="2400" b="1" dirty="0">
                <a:solidFill>
                  <a:srgbClr val="000099"/>
                </a:solidFill>
                <a:latin typeface="微软雅黑" panose="020B0503020204020204" pitchFamily="34" charset="-122"/>
                <a:ea typeface="微软雅黑" panose="020B0503020204020204" pitchFamily="34" charset="-122"/>
              </a:rPr>
              <a:t>绿色能源创新团队</a:t>
            </a:r>
            <a:endParaRPr lang="en-US" altLang="zh-CN" sz="2400" b="1" dirty="0">
              <a:solidFill>
                <a:srgbClr val="000099"/>
              </a:solidFill>
              <a:latin typeface="微软雅黑" panose="020B0503020204020204" pitchFamily="34" charset="-122"/>
              <a:ea typeface="微软雅黑" panose="020B0503020204020204" pitchFamily="34" charset="-122"/>
            </a:endParaRPr>
          </a:p>
        </p:txBody>
      </p:sp>
      <p:sp>
        <p:nvSpPr>
          <p:cNvPr id="3" name="矩形 2">
            <a:extLst>
              <a:ext uri="{FF2B5EF4-FFF2-40B4-BE49-F238E27FC236}">
                <a16:creationId xmlns:a16="http://schemas.microsoft.com/office/drawing/2014/main" id="{25D7ECAA-F873-3F52-4FD3-659635BDE85D}"/>
              </a:ext>
            </a:extLst>
          </p:cNvPr>
          <p:cNvSpPr/>
          <p:nvPr/>
        </p:nvSpPr>
        <p:spPr>
          <a:xfrm>
            <a:off x="217713" y="823725"/>
            <a:ext cx="11703939" cy="4955203"/>
          </a:xfrm>
          <a:prstGeom prst="rect">
            <a:avLst/>
          </a:prstGeom>
        </p:spPr>
        <p:txBody>
          <a:bodyPr wrap="square">
            <a:spAutoFit/>
          </a:bodyPr>
          <a:lstStyle/>
          <a:p>
            <a:r>
              <a:rPr lang="zh-CN" altLang="en-US" b="1" dirty="0">
                <a:solidFill>
                  <a:srgbClr val="FF0000"/>
                </a:solidFill>
              </a:rPr>
              <a:t>横向项目</a:t>
            </a:r>
            <a:endParaRPr lang="en-US" altLang="zh-CN" b="1" dirty="0">
              <a:solidFill>
                <a:srgbClr val="FF0000"/>
              </a:solidFill>
            </a:endParaRPr>
          </a:p>
          <a:p>
            <a:r>
              <a:rPr lang="zh-CN" altLang="en-US" sz="1400" dirty="0"/>
              <a:t>（</a:t>
            </a:r>
            <a:r>
              <a:rPr lang="en-US" altLang="zh-CN" sz="1400" dirty="0"/>
              <a:t>15</a:t>
            </a:r>
            <a:r>
              <a:rPr lang="zh-CN" altLang="en-US" sz="1400" dirty="0"/>
              <a:t>）钻头设计开发与现场数据采集  陕西省能源化工研究院 </a:t>
            </a:r>
            <a:r>
              <a:rPr lang="en-US" altLang="zh-CN" sz="1400" dirty="0"/>
              <a:t>26.5</a:t>
            </a:r>
            <a:r>
              <a:rPr lang="zh-CN" altLang="en-US" sz="1400" dirty="0"/>
              <a:t>万</a:t>
            </a:r>
            <a:endParaRPr lang="en-US" altLang="zh-CN" sz="1400" dirty="0"/>
          </a:p>
          <a:p>
            <a:pPr fontAlgn="base"/>
            <a:r>
              <a:rPr lang="zh-CN" altLang="en-US" sz="1400" dirty="0"/>
              <a:t>（</a:t>
            </a:r>
            <a:r>
              <a:rPr lang="en-US" altLang="zh-CN" sz="1400" dirty="0"/>
              <a:t>16</a:t>
            </a:r>
            <a:r>
              <a:rPr lang="zh-CN" altLang="en-US" sz="1400" dirty="0"/>
              <a:t>）</a:t>
            </a:r>
            <a:r>
              <a:rPr lang="zh-CN" altLang="zh-CN" sz="1400" dirty="0"/>
              <a:t>电解稀释液和超声波防治海生物模 拟实验服务</a:t>
            </a:r>
            <a:r>
              <a:rPr lang="en-US" altLang="zh-CN" sz="1400" dirty="0"/>
              <a:t> </a:t>
            </a:r>
            <a:r>
              <a:rPr lang="zh-CN" altLang="zh-CN" sz="1400" dirty="0"/>
              <a:t>中海油（广东）新能源工程设计有限公司</a:t>
            </a:r>
            <a:r>
              <a:rPr lang="en-US" altLang="zh-CN" sz="1400" dirty="0"/>
              <a:t> 15.759</a:t>
            </a:r>
            <a:r>
              <a:rPr lang="zh-CN" altLang="en-US" sz="1400" dirty="0"/>
              <a:t>万</a:t>
            </a:r>
            <a:endParaRPr lang="en-US" altLang="zh-CN" sz="1400" dirty="0"/>
          </a:p>
          <a:p>
            <a:pPr fontAlgn="base"/>
            <a:r>
              <a:rPr lang="zh-CN" altLang="en-US" sz="1400" dirty="0"/>
              <a:t>（</a:t>
            </a:r>
            <a:r>
              <a:rPr lang="en-US" altLang="zh-CN" sz="1400" dirty="0"/>
              <a:t>17</a:t>
            </a:r>
            <a:r>
              <a:rPr lang="zh-CN" altLang="en-US" sz="1400" dirty="0"/>
              <a:t>）</a:t>
            </a:r>
            <a:r>
              <a:rPr lang="zh-CN" altLang="zh-CN" sz="1400" dirty="0"/>
              <a:t>储层治理、助排与水力喷砂钻孔测试技术服务</a:t>
            </a:r>
            <a:r>
              <a:rPr lang="en-US" altLang="zh-CN" sz="1400" dirty="0"/>
              <a:t> </a:t>
            </a:r>
            <a:r>
              <a:rPr lang="zh-TW" altLang="zh-CN" sz="1400" dirty="0"/>
              <a:t>中油博淏科技（天津）有限公司</a:t>
            </a:r>
            <a:r>
              <a:rPr lang="en-US" altLang="zh-TW" sz="1400" dirty="0"/>
              <a:t> </a:t>
            </a:r>
            <a:r>
              <a:rPr lang="en-US" altLang="zh-CN" sz="1400" dirty="0"/>
              <a:t>8.5</a:t>
            </a:r>
            <a:r>
              <a:rPr lang="zh-CN" altLang="en-US" sz="1400" dirty="0"/>
              <a:t>万</a:t>
            </a:r>
            <a:endParaRPr lang="en-US" altLang="zh-CN" sz="1400" dirty="0"/>
          </a:p>
          <a:p>
            <a:pPr fontAlgn="base"/>
            <a:r>
              <a:rPr lang="zh-CN" altLang="en-US" sz="1400" dirty="0"/>
              <a:t>（</a:t>
            </a:r>
            <a:r>
              <a:rPr lang="en-US" altLang="zh-CN" sz="1400" dirty="0"/>
              <a:t>18</a:t>
            </a:r>
            <a:r>
              <a:rPr lang="zh-CN" altLang="en-US" sz="1400" dirty="0"/>
              <a:t>）</a:t>
            </a:r>
            <a:r>
              <a:rPr lang="zh-CN" altLang="zh-CN" sz="1400" dirty="0"/>
              <a:t>天然气脱碳用相变吸收剂性能测试分析西北大学</a:t>
            </a:r>
            <a:r>
              <a:rPr lang="en-US" altLang="zh-CN" sz="1400" dirty="0"/>
              <a:t>2.3</a:t>
            </a:r>
            <a:r>
              <a:rPr lang="zh-CN" altLang="en-US" sz="1400" dirty="0"/>
              <a:t>万</a:t>
            </a:r>
            <a:endParaRPr lang="en-US" altLang="zh-CN" sz="1400" dirty="0"/>
          </a:p>
          <a:p>
            <a:pPr fontAlgn="base"/>
            <a:r>
              <a:rPr lang="zh-CN" altLang="en-US" sz="1400" dirty="0"/>
              <a:t>（</a:t>
            </a:r>
            <a:r>
              <a:rPr lang="en-US" altLang="zh-CN" sz="1400" dirty="0"/>
              <a:t>19</a:t>
            </a:r>
            <a:r>
              <a:rPr lang="zh-CN" altLang="en-US" sz="1400" dirty="0"/>
              <a:t>）</a:t>
            </a:r>
            <a:r>
              <a:rPr lang="zh-CN" altLang="zh-CN" sz="1400" dirty="0"/>
              <a:t>伴生气脱碳用相变吸收剂性能测试分析西北大学</a:t>
            </a:r>
            <a:r>
              <a:rPr lang="en-US" altLang="zh-CN" sz="1400" dirty="0"/>
              <a:t>2.7</a:t>
            </a:r>
            <a:r>
              <a:rPr lang="zh-CN" altLang="en-US" sz="1400" dirty="0"/>
              <a:t>万</a:t>
            </a:r>
            <a:endParaRPr lang="en-US" altLang="zh-CN" sz="1400" dirty="0"/>
          </a:p>
          <a:p>
            <a:pPr fontAlgn="base"/>
            <a:r>
              <a:rPr lang="zh-CN" altLang="en-US" sz="1400" dirty="0"/>
              <a:t>（</a:t>
            </a:r>
            <a:r>
              <a:rPr lang="en-US" altLang="zh-CN" sz="1400" dirty="0"/>
              <a:t>20</a:t>
            </a:r>
            <a:r>
              <a:rPr lang="zh-CN" altLang="en-US" sz="1400" dirty="0"/>
              <a:t>）</a:t>
            </a:r>
            <a:r>
              <a:rPr lang="zh-CN" altLang="zh-CN" sz="1400" dirty="0"/>
              <a:t>便携式快速气质检测技术服务项目中国石油集团川庆钻探工程有限公司页岩气勘探开发项目经理部</a:t>
            </a:r>
            <a:r>
              <a:rPr lang="en-US" altLang="zh-CN" sz="1400" dirty="0"/>
              <a:t> 62.135</a:t>
            </a:r>
            <a:r>
              <a:rPr lang="zh-CN" altLang="en-US" sz="1400" dirty="0"/>
              <a:t>万</a:t>
            </a:r>
            <a:endParaRPr lang="zh-CN" altLang="zh-CN" sz="1400" dirty="0"/>
          </a:p>
          <a:p>
            <a:pPr fontAlgn="base"/>
            <a:r>
              <a:rPr lang="zh-CN" altLang="en-US" sz="1400" dirty="0"/>
              <a:t>（</a:t>
            </a:r>
            <a:r>
              <a:rPr lang="en-US" altLang="zh-CN" sz="1400" dirty="0"/>
              <a:t>21</a:t>
            </a:r>
            <a:r>
              <a:rPr lang="zh-CN" altLang="en-US" sz="1400" dirty="0"/>
              <a:t>）</a:t>
            </a:r>
            <a:r>
              <a:rPr lang="en-US" altLang="zh-CN" sz="1400" dirty="0"/>
              <a:t>500Nm3/h </a:t>
            </a:r>
            <a:r>
              <a:rPr lang="zh-CN" altLang="en-US" sz="1400" dirty="0"/>
              <a:t>船海领域碳捕集系统 </a:t>
            </a:r>
            <a:r>
              <a:rPr lang="en-US" altLang="zh-CN" sz="1400" dirty="0"/>
              <a:t>Aspen </a:t>
            </a:r>
            <a:r>
              <a:rPr lang="zh-CN" altLang="en-US" sz="1400" dirty="0"/>
              <a:t>基础模型 西安交通大学 </a:t>
            </a:r>
            <a:r>
              <a:rPr lang="en-US" altLang="zh-CN" sz="1400" dirty="0"/>
              <a:t>9.2</a:t>
            </a:r>
          </a:p>
          <a:p>
            <a:pPr fontAlgn="base"/>
            <a:r>
              <a:rPr lang="zh-CN" altLang="en-US" sz="1400" dirty="0"/>
              <a:t>（</a:t>
            </a:r>
            <a:r>
              <a:rPr lang="en-US" altLang="zh-CN" sz="1400" dirty="0"/>
              <a:t>22</a:t>
            </a:r>
            <a:r>
              <a:rPr lang="zh-CN" altLang="en-US" sz="1400" dirty="0"/>
              <a:t>）</a:t>
            </a:r>
            <a:r>
              <a:rPr lang="en-US" altLang="zh-CN" sz="1400" dirty="0"/>
              <a:t>500Nm3h </a:t>
            </a:r>
            <a:r>
              <a:rPr lang="zh-CN" altLang="en-US" sz="1400" dirty="0"/>
              <a:t>船海领域碳捕集系统的方案设计基础模型 西安交通大学 </a:t>
            </a:r>
            <a:r>
              <a:rPr lang="en-US" altLang="zh-CN" sz="1400" dirty="0"/>
              <a:t>8.8</a:t>
            </a:r>
            <a:endParaRPr lang="zh-CN" altLang="zh-CN" sz="1400" dirty="0"/>
          </a:p>
          <a:p>
            <a:pPr fontAlgn="base"/>
            <a:endParaRPr lang="zh-CN" altLang="zh-CN" dirty="0"/>
          </a:p>
          <a:p>
            <a:pPr fontAlgn="base"/>
            <a:endParaRPr lang="en-US" altLang="zh-CN" dirty="0"/>
          </a:p>
          <a:p>
            <a:pPr fontAlgn="base"/>
            <a:endParaRPr lang="zh-CN" altLang="zh-CN" sz="1400" dirty="0"/>
          </a:p>
          <a:p>
            <a:pPr fontAlgn="base"/>
            <a:endParaRPr lang="en-US" altLang="zh-CN" dirty="0"/>
          </a:p>
          <a:p>
            <a:pPr fontAlgn="base"/>
            <a:endParaRPr lang="en-US" altLang="zh-CN" dirty="0"/>
          </a:p>
          <a:p>
            <a:pPr fontAlgn="base"/>
            <a:endParaRPr lang="zh-CN" altLang="zh-CN" dirty="0"/>
          </a:p>
          <a:p>
            <a:endParaRPr lang="en-US" altLang="zh-CN" sz="1400" dirty="0"/>
          </a:p>
          <a:p>
            <a:endParaRPr lang="zh-CN" altLang="en-US" sz="1400" dirty="0"/>
          </a:p>
          <a:p>
            <a:endParaRPr lang="zh-CN" altLang="en-US" sz="1400" dirty="0"/>
          </a:p>
          <a:p>
            <a:endParaRPr lang="zh-CN" altLang="en-US" sz="1400" dirty="0"/>
          </a:p>
          <a:p>
            <a:endParaRPr lang="zh-CN" altLang="en-US" sz="1400" b="1" dirty="0">
              <a:solidFill>
                <a:srgbClr val="FF0000"/>
              </a:solidFill>
            </a:endParaRPr>
          </a:p>
        </p:txBody>
      </p:sp>
      <p:sp>
        <p:nvSpPr>
          <p:cNvPr id="7" name="矩形 6">
            <a:extLst>
              <a:ext uri="{FF2B5EF4-FFF2-40B4-BE49-F238E27FC236}">
                <a16:creationId xmlns:a16="http://schemas.microsoft.com/office/drawing/2014/main" id="{340BCA72-6DB3-CA3E-790E-EF962B32C6D2}"/>
              </a:ext>
            </a:extLst>
          </p:cNvPr>
          <p:cNvSpPr/>
          <p:nvPr/>
        </p:nvSpPr>
        <p:spPr>
          <a:xfrm>
            <a:off x="2245920" y="3590451"/>
            <a:ext cx="7700160" cy="892552"/>
          </a:xfrm>
          <a:prstGeom prst="rect">
            <a:avLst/>
          </a:prstGeom>
        </p:spPr>
        <p:txBody>
          <a:bodyPr wrap="square">
            <a:spAutoFit/>
          </a:bodyPr>
          <a:lstStyle/>
          <a:p>
            <a:pPr algn="ctr"/>
            <a:r>
              <a:rPr lang="zh-CN" altLang="en-US" sz="2000" b="1" dirty="0">
                <a:solidFill>
                  <a:schemeClr val="accent1"/>
                </a:solidFill>
              </a:rPr>
              <a:t>团队常年承担中石油、中石化、中海油等国有大型企业课题研究</a:t>
            </a:r>
            <a:r>
              <a:rPr lang="zh-CN" altLang="en-US" sz="2000" b="1" dirty="0"/>
              <a:t>。</a:t>
            </a:r>
            <a:endParaRPr lang="en-US" altLang="zh-CN" sz="2000" b="1" dirty="0"/>
          </a:p>
          <a:p>
            <a:pPr algn="ctr"/>
            <a:r>
              <a:rPr lang="zh-CN" altLang="en-US" sz="3200" b="1" dirty="0">
                <a:solidFill>
                  <a:srgbClr val="FF0000"/>
                </a:solidFill>
                <a:highlight>
                  <a:srgbClr val="FFFF00"/>
                </a:highlight>
              </a:rPr>
              <a:t>科研经费充足</a:t>
            </a:r>
            <a:r>
              <a:rPr lang="zh-CN" altLang="en-US" sz="2000" b="1" dirty="0"/>
              <a:t>，保证实验研究工作顺利开展。</a:t>
            </a:r>
          </a:p>
        </p:txBody>
      </p:sp>
    </p:spTree>
    <p:extLst>
      <p:ext uri="{BB962C8B-B14F-4D97-AF65-F5344CB8AC3E}">
        <p14:creationId xmlns:p14="http://schemas.microsoft.com/office/powerpoint/2010/main" val="11375512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431C1A-7DC2-F76A-FF75-712268B67F82}"/>
            </a:ext>
          </a:extLst>
        </p:cNvPr>
        <p:cNvGrpSpPr/>
        <p:nvPr/>
      </p:nvGrpSpPr>
      <p:grpSpPr>
        <a:xfrm>
          <a:off x="0" y="0"/>
          <a:ext cx="0" cy="0"/>
          <a:chOff x="0" y="0"/>
          <a:chExt cx="0" cy="0"/>
        </a:xfrm>
      </p:grpSpPr>
      <p:sp>
        <p:nvSpPr>
          <p:cNvPr id="4" name="箭头: 五边形 3">
            <a:extLst>
              <a:ext uri="{FF2B5EF4-FFF2-40B4-BE49-F238E27FC236}">
                <a16:creationId xmlns:a16="http://schemas.microsoft.com/office/drawing/2014/main" id="{4C48C0AB-941A-4BBA-F062-7218BEDEB774}"/>
              </a:ext>
            </a:extLst>
          </p:cNvPr>
          <p:cNvSpPr/>
          <p:nvPr/>
        </p:nvSpPr>
        <p:spPr>
          <a:xfrm>
            <a:off x="83126" y="270164"/>
            <a:ext cx="5845234" cy="533400"/>
          </a:xfrm>
          <a:prstGeom prst="homePlate">
            <a:avLst>
              <a:gd name="adj" fmla="val 31905"/>
            </a:avLst>
          </a:prstGeom>
          <a:solidFill>
            <a:srgbClr val="2243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 name="文本框 1">
            <a:extLst>
              <a:ext uri="{FF2B5EF4-FFF2-40B4-BE49-F238E27FC236}">
                <a16:creationId xmlns:a16="http://schemas.microsoft.com/office/drawing/2014/main" id="{15146632-5530-481E-93B2-A69C985219E5}"/>
              </a:ext>
            </a:extLst>
          </p:cNvPr>
          <p:cNvSpPr txBox="1"/>
          <p:nvPr/>
        </p:nvSpPr>
        <p:spPr>
          <a:xfrm>
            <a:off x="338159" y="275264"/>
            <a:ext cx="5674021" cy="523220"/>
          </a:xfrm>
          <a:prstGeom prst="rect">
            <a:avLst/>
          </a:prstGeom>
          <a:noFill/>
        </p:spPr>
        <p:txBody>
          <a:bodyPr wrap="square">
            <a:spAutoFit/>
          </a:bodyPr>
          <a:lstStyle/>
          <a:p>
            <a:r>
              <a:rPr lang="zh-CN" altLang="en-US" sz="28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三、部分文章及专利</a:t>
            </a:r>
          </a:p>
        </p:txBody>
      </p:sp>
      <p:sp>
        <p:nvSpPr>
          <p:cNvPr id="13" name="文本框 7">
            <a:extLst>
              <a:ext uri="{FF2B5EF4-FFF2-40B4-BE49-F238E27FC236}">
                <a16:creationId xmlns:a16="http://schemas.microsoft.com/office/drawing/2014/main" id="{E275697D-6799-4527-5CC9-6DC24742F569}"/>
              </a:ext>
            </a:extLst>
          </p:cNvPr>
          <p:cNvSpPr txBox="1"/>
          <p:nvPr/>
        </p:nvSpPr>
        <p:spPr>
          <a:xfrm>
            <a:off x="8934613" y="341899"/>
            <a:ext cx="2987040" cy="461665"/>
          </a:xfrm>
          <a:prstGeom prst="rect">
            <a:avLst/>
          </a:prstGeom>
          <a:noFill/>
        </p:spPr>
        <p:txBody>
          <a:bodyPr wrap="square">
            <a:spAutoFit/>
          </a:bodyPr>
          <a:lstStyle/>
          <a:p>
            <a:pPr algn="ctr">
              <a:buFont typeface="Arial" panose="020B0604020202020204" pitchFamily="34" charset="0"/>
              <a:buNone/>
            </a:pPr>
            <a:r>
              <a:rPr lang="zh-CN" altLang="en-US" sz="2400" b="1" dirty="0">
                <a:solidFill>
                  <a:srgbClr val="000099"/>
                </a:solidFill>
                <a:latin typeface="微软雅黑" panose="020B0503020204020204" pitchFamily="34" charset="-122"/>
                <a:ea typeface="微软雅黑" panose="020B0503020204020204" pitchFamily="34" charset="-122"/>
              </a:rPr>
              <a:t>绿色能源创新团队</a:t>
            </a:r>
            <a:endParaRPr lang="en-US" altLang="zh-CN" sz="2400" b="1" dirty="0">
              <a:solidFill>
                <a:srgbClr val="000099"/>
              </a:solidFill>
              <a:latin typeface="微软雅黑" panose="020B0503020204020204" pitchFamily="34" charset="-122"/>
              <a:ea typeface="微软雅黑" panose="020B0503020204020204" pitchFamily="34" charset="-122"/>
            </a:endParaRPr>
          </a:p>
        </p:txBody>
      </p:sp>
      <p:sp>
        <p:nvSpPr>
          <p:cNvPr id="6" name="矩形 5"/>
          <p:cNvSpPr/>
          <p:nvPr/>
        </p:nvSpPr>
        <p:spPr>
          <a:xfrm>
            <a:off x="163287" y="845355"/>
            <a:ext cx="7306895" cy="5816977"/>
          </a:xfrm>
          <a:prstGeom prst="rect">
            <a:avLst/>
          </a:prstGeom>
        </p:spPr>
        <p:txBody>
          <a:bodyPr wrap="square">
            <a:spAutoFit/>
          </a:bodyPr>
          <a:lstStyle/>
          <a:p>
            <a:pPr algn="just"/>
            <a:r>
              <a:rPr lang="zh-CN" altLang="en-US" sz="1200" b="1" dirty="0">
                <a:solidFill>
                  <a:srgbClr val="FF0000"/>
                </a:solidFill>
                <a:latin typeface="Times New Roman" panose="02020603050405020304" pitchFamily="18" charset="0"/>
                <a:cs typeface="Times New Roman" panose="02020603050405020304" pitchFamily="18" charset="0"/>
              </a:rPr>
              <a:t>文章</a:t>
            </a:r>
            <a:endParaRPr lang="en-US" altLang="zh-CN" sz="1200" b="1" dirty="0">
              <a:solidFill>
                <a:srgbClr val="FF0000"/>
              </a:solidFill>
              <a:latin typeface="Times New Roman" panose="02020603050405020304" pitchFamily="18" charset="0"/>
              <a:cs typeface="Times New Roman" panose="02020603050405020304" pitchFamily="18" charset="0"/>
            </a:endParaRPr>
          </a:p>
          <a:p>
            <a:pPr algn="just"/>
            <a:r>
              <a:rPr lang="en-US" altLang="zh-CN" sz="1200" dirty="0">
                <a:latin typeface="Times New Roman" panose="02020603050405020304" pitchFamily="18" charset="0"/>
                <a:cs typeface="Times New Roman" panose="02020603050405020304" pitchFamily="18" charset="0"/>
              </a:rPr>
              <a:t>1. Luo Yan, Zeng </a:t>
            </a:r>
            <a:r>
              <a:rPr lang="en-US" altLang="zh-CN" sz="1200" dirty="0" err="1">
                <a:latin typeface="Times New Roman" panose="02020603050405020304" pitchFamily="18" charset="0"/>
                <a:cs typeface="Times New Roman" panose="02020603050405020304" pitchFamily="18" charset="0"/>
              </a:rPr>
              <a:t>Haobin</a:t>
            </a:r>
            <a:r>
              <a:rPr lang="en-US" altLang="zh-CN" sz="1200" dirty="0">
                <a:latin typeface="Times New Roman" panose="02020603050405020304" pitchFamily="18" charset="0"/>
                <a:cs typeface="Times New Roman" panose="02020603050405020304" pitchFamily="18" charset="0"/>
              </a:rPr>
              <a:t>, Xiang </a:t>
            </a:r>
            <a:r>
              <a:rPr lang="en-US" altLang="zh-CN" sz="1200" dirty="0" err="1">
                <a:latin typeface="Times New Roman" panose="02020603050405020304" pitchFamily="18" charset="0"/>
                <a:cs typeface="Times New Roman" panose="02020603050405020304" pitchFamily="18" charset="0"/>
              </a:rPr>
              <a:t>Xingzhou</a:t>
            </a:r>
            <a:r>
              <a:rPr lang="en-US" altLang="zh-CN" sz="1200" dirty="0">
                <a:latin typeface="Times New Roman" panose="02020603050405020304" pitchFamily="18" charset="0"/>
                <a:cs typeface="Times New Roman" panose="02020603050405020304" pitchFamily="18" charset="0"/>
              </a:rPr>
              <a:t>, et al. Binder-free electrode prepared by customized functional groups on MoS</a:t>
            </a:r>
            <a:r>
              <a:rPr lang="en-US" altLang="zh-CN" sz="1200" baseline="-25000" dirty="0">
                <a:latin typeface="Times New Roman" panose="02020603050405020304" pitchFamily="18" charset="0"/>
                <a:cs typeface="Times New Roman" panose="02020603050405020304" pitchFamily="18" charset="0"/>
              </a:rPr>
              <a:t>2</a:t>
            </a:r>
            <a:r>
              <a:rPr lang="en-US" altLang="zh-CN" sz="1200" dirty="0">
                <a:latin typeface="Times New Roman" panose="02020603050405020304" pitchFamily="18" charset="0"/>
                <a:cs typeface="Times New Roman" panose="02020603050405020304" pitchFamily="18" charset="0"/>
              </a:rPr>
              <a:t> for high performance flexible supercapacitors [J]. Journal of Alloys and Compounds, 2025(1010): 178162. </a:t>
            </a:r>
            <a:endParaRPr lang="zh-CN" altLang="zh-CN" sz="1200" dirty="0">
              <a:latin typeface="Times New Roman" panose="02020603050405020304" pitchFamily="18" charset="0"/>
              <a:cs typeface="Times New Roman" panose="02020603050405020304" pitchFamily="18" charset="0"/>
            </a:endParaRPr>
          </a:p>
          <a:p>
            <a:pPr algn="just"/>
            <a:r>
              <a:rPr lang="en-US" altLang="zh-CN" sz="1200" dirty="0">
                <a:latin typeface="Times New Roman" panose="02020603050405020304" pitchFamily="18" charset="0"/>
                <a:cs typeface="Times New Roman" panose="02020603050405020304" pitchFamily="18" charset="0"/>
              </a:rPr>
              <a:t>2. Xia Zhang</a:t>
            </a:r>
            <a:r>
              <a:rPr lang="zh-CN" altLang="zh-CN" sz="1200" dirty="0">
                <a:latin typeface="Times New Roman" panose="02020603050405020304" pitchFamily="18" charset="0"/>
                <a:cs typeface="Times New Roman" panose="02020603050405020304" pitchFamily="18" charset="0"/>
              </a:rPr>
              <a:t>，</a:t>
            </a:r>
            <a:r>
              <a:rPr lang="en-US" altLang="zh-CN" sz="1200" dirty="0" err="1">
                <a:latin typeface="Times New Roman" panose="02020603050405020304" pitchFamily="18" charset="0"/>
                <a:cs typeface="Times New Roman" panose="02020603050405020304" pitchFamily="18" charset="0"/>
              </a:rPr>
              <a:t>Changcheng</a:t>
            </a:r>
            <a:r>
              <a:rPr lang="en-US" altLang="zh-CN" sz="1200" dirty="0">
                <a:latin typeface="Times New Roman" panose="02020603050405020304" pitchFamily="18" charset="0"/>
                <a:cs typeface="Times New Roman" panose="02020603050405020304" pitchFamily="18" charset="0"/>
              </a:rPr>
              <a:t> Yang</a:t>
            </a:r>
            <a:r>
              <a:rPr lang="zh-CN" altLang="zh-CN" sz="1200" dirty="0">
                <a:latin typeface="Times New Roman" panose="02020603050405020304" pitchFamily="18" charset="0"/>
                <a:cs typeface="Times New Roman" panose="02020603050405020304" pitchFamily="18" charset="0"/>
              </a:rPr>
              <a:t>，</a:t>
            </a:r>
            <a:r>
              <a:rPr lang="en-US" altLang="zh-CN" sz="1200" dirty="0" err="1">
                <a:latin typeface="Times New Roman" panose="02020603050405020304" pitchFamily="18" charset="0"/>
                <a:cs typeface="Times New Roman" panose="02020603050405020304" pitchFamily="18" charset="0"/>
              </a:rPr>
              <a:t>Shixiong</a:t>
            </a:r>
            <a:r>
              <a:rPr lang="en-US" altLang="zh-CN" sz="1200" dirty="0">
                <a:latin typeface="Times New Roman" panose="02020603050405020304" pitchFamily="18" charset="0"/>
                <a:cs typeface="Times New Roman" panose="02020603050405020304" pitchFamily="18" charset="0"/>
              </a:rPr>
              <a:t> </a:t>
            </a:r>
            <a:r>
              <a:rPr lang="en-US" altLang="zh-CN" sz="1200" dirty="0" err="1">
                <a:latin typeface="Times New Roman" panose="02020603050405020304" pitchFamily="18" charset="0"/>
                <a:cs typeface="Times New Roman" panose="02020603050405020304" pitchFamily="18" charset="0"/>
              </a:rPr>
              <a:t>Hao</a:t>
            </a:r>
            <a:r>
              <a:rPr lang="en-US" altLang="zh-CN" sz="1200" dirty="0">
                <a:latin typeface="Times New Roman" panose="02020603050405020304" pitchFamily="18" charset="0"/>
                <a:cs typeface="Times New Roman" panose="02020603050405020304" pitchFamily="18" charset="0"/>
              </a:rPr>
              <a:t>. Tightly and abundantly contacted Z-scheme heterojunction of Bi-modified TiO</a:t>
            </a:r>
            <a:r>
              <a:rPr lang="en-US" altLang="zh-CN" sz="1200" baseline="-25000" dirty="0">
                <a:latin typeface="Times New Roman" panose="02020603050405020304" pitchFamily="18" charset="0"/>
                <a:cs typeface="Times New Roman" panose="02020603050405020304" pitchFamily="18" charset="0"/>
              </a:rPr>
              <a:t>2</a:t>
            </a:r>
            <a:r>
              <a:rPr lang="en-US" altLang="zh-CN" sz="1200" dirty="0">
                <a:latin typeface="Times New Roman" panose="02020603050405020304" pitchFamily="18" charset="0"/>
                <a:cs typeface="Times New Roman" panose="02020603050405020304" pitchFamily="18" charset="0"/>
              </a:rPr>
              <a:t>/</a:t>
            </a:r>
            <a:r>
              <a:rPr lang="en-US" altLang="zh-CN" sz="1200" dirty="0" err="1">
                <a:latin typeface="Times New Roman" panose="02020603050405020304" pitchFamily="18" charset="0"/>
                <a:cs typeface="Times New Roman" panose="02020603050405020304" pitchFamily="18" charset="0"/>
              </a:rPr>
              <a:t>BiOCl</a:t>
            </a:r>
            <a:r>
              <a:rPr lang="en-US" altLang="zh-CN" sz="1200" dirty="0">
                <a:latin typeface="Times New Roman" panose="02020603050405020304" pitchFamily="18" charset="0"/>
                <a:cs typeface="Times New Roman" panose="02020603050405020304" pitchFamily="18" charset="0"/>
              </a:rPr>
              <a:t>: In-situ construction and boosting visible-light-driven purification of liquor brewing wastewater [J].Journal of Alloys and Compounds, 2024, 997: 174910. </a:t>
            </a:r>
            <a:endParaRPr lang="zh-CN" altLang="zh-CN" sz="1200" dirty="0">
              <a:latin typeface="Times New Roman" panose="02020603050405020304" pitchFamily="18" charset="0"/>
              <a:cs typeface="Times New Roman" panose="02020603050405020304" pitchFamily="18" charset="0"/>
            </a:endParaRPr>
          </a:p>
          <a:p>
            <a:pPr algn="just"/>
            <a:r>
              <a:rPr lang="en-US" altLang="zh-CN" sz="1200" dirty="0">
                <a:latin typeface="Times New Roman" panose="02020603050405020304" pitchFamily="18" charset="0"/>
                <a:cs typeface="Times New Roman" panose="02020603050405020304" pitchFamily="18" charset="0"/>
              </a:rPr>
              <a:t>3. Tian Haiyang, Shi </a:t>
            </a:r>
            <a:r>
              <a:rPr lang="en-US" altLang="zh-CN" sz="1200" dirty="0" err="1">
                <a:latin typeface="Times New Roman" panose="02020603050405020304" pitchFamily="18" charset="0"/>
                <a:cs typeface="Times New Roman" panose="02020603050405020304" pitchFamily="18" charset="0"/>
              </a:rPr>
              <a:t>Yunfeng</a:t>
            </a:r>
            <a:r>
              <a:rPr lang="en-US" altLang="zh-CN" sz="1200" dirty="0">
                <a:latin typeface="Times New Roman" panose="02020603050405020304" pitchFamily="18" charset="0"/>
                <a:cs typeface="Times New Roman" panose="02020603050405020304" pitchFamily="18" charset="0"/>
              </a:rPr>
              <a:t>, </a:t>
            </a:r>
            <a:r>
              <a:rPr lang="en-US" altLang="zh-CN" sz="1200" dirty="0" err="1">
                <a:latin typeface="Times New Roman" panose="02020603050405020304" pitchFamily="18" charset="0"/>
                <a:cs typeface="Times New Roman" panose="02020603050405020304" pitchFamily="18" charset="0"/>
              </a:rPr>
              <a:t>Quan</a:t>
            </a:r>
            <a:r>
              <a:rPr lang="en-US" altLang="zh-CN" sz="1200" dirty="0">
                <a:latin typeface="Times New Roman" panose="02020603050405020304" pitchFamily="18" charset="0"/>
                <a:cs typeface="Times New Roman" panose="02020603050405020304" pitchFamily="18" charset="0"/>
              </a:rPr>
              <a:t> </a:t>
            </a:r>
            <a:r>
              <a:rPr lang="en-US" altLang="zh-CN" sz="1200" dirty="0" err="1">
                <a:latin typeface="Times New Roman" panose="02020603050405020304" pitchFamily="18" charset="0"/>
                <a:cs typeface="Times New Roman" panose="02020603050405020304" pitchFamily="18" charset="0"/>
              </a:rPr>
              <a:t>Hongping</a:t>
            </a:r>
            <a:r>
              <a:rPr lang="en-US" altLang="zh-CN" sz="1200" dirty="0">
                <a:latin typeface="Times New Roman" panose="02020603050405020304" pitchFamily="18" charset="0"/>
                <a:cs typeface="Times New Roman" panose="02020603050405020304" pitchFamily="18" charset="0"/>
              </a:rPr>
              <a:t>, et al. Effect of CaCl</a:t>
            </a:r>
            <a:r>
              <a:rPr lang="en-US" altLang="zh-CN" sz="1200" baseline="-25000" dirty="0">
                <a:latin typeface="Times New Roman" panose="02020603050405020304" pitchFamily="18" charset="0"/>
                <a:cs typeface="Times New Roman" panose="02020603050405020304" pitchFamily="18" charset="0"/>
              </a:rPr>
              <a:t>2 </a:t>
            </a:r>
            <a:r>
              <a:rPr lang="en-US" altLang="zh-CN" sz="1200" dirty="0">
                <a:latin typeface="Times New Roman" panose="02020603050405020304" pitchFamily="18" charset="0"/>
                <a:cs typeface="Times New Roman" panose="02020603050405020304" pitchFamily="18" charset="0"/>
              </a:rPr>
              <a:t>on the micromorphology of a self-thickening agent (TZXJ) for acidizing diversion [J]. Journal of Molecular Liquids, 2024, 398: 124303.</a:t>
            </a:r>
            <a:endParaRPr lang="zh-CN" altLang="zh-CN" sz="1200" dirty="0">
              <a:latin typeface="Times New Roman" panose="02020603050405020304" pitchFamily="18" charset="0"/>
              <a:cs typeface="Times New Roman" panose="02020603050405020304" pitchFamily="18" charset="0"/>
            </a:endParaRPr>
          </a:p>
          <a:p>
            <a:pPr algn="just"/>
            <a:r>
              <a:rPr lang="en-US" altLang="zh-CN" sz="1200" dirty="0">
                <a:latin typeface="Times New Roman" panose="02020603050405020304" pitchFamily="18" charset="0"/>
                <a:cs typeface="Times New Roman" panose="02020603050405020304" pitchFamily="18" charset="0"/>
              </a:rPr>
              <a:t>4. Tian Haiyang, Shi </a:t>
            </a:r>
            <a:r>
              <a:rPr lang="en-US" altLang="zh-CN" sz="1200" dirty="0" err="1">
                <a:latin typeface="Times New Roman" panose="02020603050405020304" pitchFamily="18" charset="0"/>
                <a:cs typeface="Times New Roman" panose="02020603050405020304" pitchFamily="18" charset="0"/>
              </a:rPr>
              <a:t>Yunfeng</a:t>
            </a:r>
            <a:r>
              <a:rPr lang="en-US" altLang="zh-CN" sz="1200" dirty="0">
                <a:latin typeface="Times New Roman" panose="02020603050405020304" pitchFamily="18" charset="0"/>
                <a:cs typeface="Times New Roman" panose="02020603050405020304" pitchFamily="18" charset="0"/>
              </a:rPr>
              <a:t>, </a:t>
            </a:r>
            <a:r>
              <a:rPr lang="en-US" altLang="zh-CN" sz="1200" dirty="0" err="1">
                <a:latin typeface="Times New Roman" panose="02020603050405020304" pitchFamily="18" charset="0"/>
                <a:cs typeface="Times New Roman" panose="02020603050405020304" pitchFamily="18" charset="0"/>
              </a:rPr>
              <a:t>Quan</a:t>
            </a:r>
            <a:r>
              <a:rPr lang="en-US" altLang="zh-CN" sz="1200" dirty="0">
                <a:latin typeface="Times New Roman" panose="02020603050405020304" pitchFamily="18" charset="0"/>
                <a:cs typeface="Times New Roman" panose="02020603050405020304" pitchFamily="18" charset="0"/>
              </a:rPr>
              <a:t> </a:t>
            </a:r>
            <a:r>
              <a:rPr lang="en-US" altLang="zh-CN" sz="1200" dirty="0" err="1">
                <a:latin typeface="Times New Roman" panose="02020603050405020304" pitchFamily="18" charset="0"/>
                <a:cs typeface="Times New Roman" panose="02020603050405020304" pitchFamily="18" charset="0"/>
              </a:rPr>
              <a:t>Hongping</a:t>
            </a:r>
            <a:r>
              <a:rPr lang="en-US" altLang="zh-CN" sz="1200" dirty="0">
                <a:latin typeface="Times New Roman" panose="02020603050405020304" pitchFamily="18" charset="0"/>
                <a:cs typeface="Times New Roman" panose="02020603050405020304" pitchFamily="18" charset="0"/>
              </a:rPr>
              <a:t>, et al. Effect of calcium chloride on thickening and rheological properties of a self-thickening acid [J]. Petroleum Science and Technology, 2024: 2442008.</a:t>
            </a:r>
            <a:endParaRPr lang="zh-CN" altLang="zh-CN" sz="1200" dirty="0">
              <a:latin typeface="Times New Roman" panose="02020603050405020304" pitchFamily="18" charset="0"/>
              <a:cs typeface="Times New Roman" panose="02020603050405020304" pitchFamily="18" charset="0"/>
            </a:endParaRPr>
          </a:p>
          <a:p>
            <a:pPr algn="just"/>
            <a:r>
              <a:rPr lang="en-US" altLang="zh-CN" sz="1200" dirty="0">
                <a:latin typeface="Times New Roman" panose="02020603050405020304" pitchFamily="18" charset="0"/>
                <a:cs typeface="Times New Roman" panose="02020603050405020304" pitchFamily="18" charset="0"/>
              </a:rPr>
              <a:t>5. Li Lei, Study on cobalt removal process of PDC by pressurized chemical precipitation method [J]. Diamond &amp; Related Materials, 2023,139:110368. </a:t>
            </a:r>
            <a:endParaRPr lang="zh-CN" altLang="zh-CN" sz="1200" dirty="0">
              <a:latin typeface="Times New Roman" panose="02020603050405020304" pitchFamily="18" charset="0"/>
              <a:cs typeface="Times New Roman" panose="02020603050405020304" pitchFamily="18" charset="0"/>
            </a:endParaRPr>
          </a:p>
          <a:p>
            <a:pPr algn="just"/>
            <a:r>
              <a:rPr lang="en-US" altLang="zh-CN" sz="1200" dirty="0">
                <a:latin typeface="Times New Roman" panose="02020603050405020304" pitchFamily="18" charset="0"/>
                <a:cs typeface="Times New Roman" panose="02020603050405020304" pitchFamily="18" charset="0"/>
              </a:rPr>
              <a:t>6. Li </a:t>
            </a:r>
            <a:r>
              <a:rPr lang="en-US" altLang="zh-CN" sz="1200" dirty="0" err="1">
                <a:latin typeface="Times New Roman" panose="02020603050405020304" pitchFamily="18" charset="0"/>
                <a:cs typeface="Times New Roman" panose="02020603050405020304" pitchFamily="18" charset="0"/>
              </a:rPr>
              <a:t>Jiangwei</a:t>
            </a:r>
            <a:r>
              <a:rPr lang="en-US" altLang="zh-CN" sz="1200" dirty="0">
                <a:latin typeface="Times New Roman" panose="02020603050405020304" pitchFamily="18" charset="0"/>
                <a:cs typeface="Times New Roman" panose="02020603050405020304" pitchFamily="18" charset="0"/>
              </a:rPr>
              <a:t>, Dou </a:t>
            </a:r>
            <a:r>
              <a:rPr lang="en-US" altLang="zh-CN" sz="1200" dirty="0" err="1">
                <a:latin typeface="Times New Roman" panose="02020603050405020304" pitchFamily="18" charset="0"/>
                <a:cs typeface="Times New Roman" panose="02020603050405020304" pitchFamily="18" charset="0"/>
              </a:rPr>
              <a:t>Liguang</a:t>
            </a:r>
            <a:r>
              <a:rPr lang="en-US" altLang="zh-CN" sz="1200" dirty="0">
                <a:latin typeface="Times New Roman" panose="02020603050405020304" pitchFamily="18" charset="0"/>
                <a:cs typeface="Times New Roman" panose="02020603050405020304" pitchFamily="18" charset="0"/>
              </a:rPr>
              <a:t>, Gao Yuan, et al. One-step plasma reforming of CO</a:t>
            </a:r>
            <a:r>
              <a:rPr lang="en-US" altLang="zh-CN" sz="1200" baseline="-25000" dirty="0">
                <a:latin typeface="Times New Roman" panose="02020603050405020304" pitchFamily="18" charset="0"/>
                <a:cs typeface="Times New Roman" panose="02020603050405020304" pitchFamily="18" charset="0"/>
              </a:rPr>
              <a:t>2</a:t>
            </a:r>
            <a:r>
              <a:rPr lang="en-US" altLang="zh-CN" sz="1200" dirty="0">
                <a:latin typeface="Times New Roman" panose="02020603050405020304" pitchFamily="18" charset="0"/>
                <a:cs typeface="Times New Roman" panose="02020603050405020304" pitchFamily="18" charset="0"/>
              </a:rPr>
              <a:t>-CH</a:t>
            </a:r>
            <a:r>
              <a:rPr lang="en-US" altLang="zh-CN" sz="1200" baseline="-25000" dirty="0">
                <a:latin typeface="Times New Roman" panose="02020603050405020304" pitchFamily="18" charset="0"/>
                <a:cs typeface="Times New Roman" panose="02020603050405020304" pitchFamily="18" charset="0"/>
              </a:rPr>
              <a:t>4</a:t>
            </a:r>
            <a:r>
              <a:rPr lang="en-US" altLang="zh-CN" sz="1200" dirty="0">
                <a:latin typeface="Times New Roman" panose="02020603050405020304" pitchFamily="18" charset="0"/>
                <a:cs typeface="Times New Roman" panose="02020603050405020304" pitchFamily="18" charset="0"/>
              </a:rPr>
              <a:t> into hydrogen and liquid fuels: The roles of Cu and Fe sites on products distribution [J]. Fuel Processing Technology, 2023,242 :107648.</a:t>
            </a:r>
            <a:endParaRPr lang="zh-CN" altLang="zh-CN" sz="1200" dirty="0">
              <a:latin typeface="Times New Roman" panose="02020603050405020304" pitchFamily="18" charset="0"/>
              <a:cs typeface="Times New Roman" panose="02020603050405020304" pitchFamily="18" charset="0"/>
            </a:endParaRPr>
          </a:p>
          <a:p>
            <a:pPr algn="just"/>
            <a:r>
              <a:rPr lang="en-US" altLang="zh-CN" sz="1200" dirty="0">
                <a:latin typeface="Times New Roman" panose="02020603050405020304" pitchFamily="18" charset="0"/>
                <a:cs typeface="Times New Roman" panose="02020603050405020304" pitchFamily="18" charset="0"/>
              </a:rPr>
              <a:t>7. </a:t>
            </a:r>
            <a:r>
              <a:rPr lang="en-US" altLang="zh-CN" sz="1200" dirty="0" err="1">
                <a:latin typeface="Times New Roman" panose="02020603050405020304" pitchFamily="18" charset="0"/>
                <a:cs typeface="Times New Roman" panose="02020603050405020304" pitchFamily="18" charset="0"/>
              </a:rPr>
              <a:t>Changcheng</a:t>
            </a:r>
            <a:r>
              <a:rPr lang="en-US" altLang="zh-CN" sz="1200" dirty="0">
                <a:latin typeface="Times New Roman" panose="02020603050405020304" pitchFamily="18" charset="0"/>
                <a:cs typeface="Times New Roman" panose="02020603050405020304" pitchFamily="18" charset="0"/>
              </a:rPr>
              <a:t> Yang, Xia Zhang, </a:t>
            </a:r>
            <a:r>
              <a:rPr lang="en-US" altLang="zh-CN" sz="1200" dirty="0" err="1">
                <a:latin typeface="Times New Roman" panose="02020603050405020304" pitchFamily="18" charset="0"/>
                <a:cs typeface="Times New Roman" panose="02020603050405020304" pitchFamily="18" charset="0"/>
              </a:rPr>
              <a:t>Shixiong</a:t>
            </a:r>
            <a:r>
              <a:rPr lang="en-US" altLang="zh-CN" sz="1200" dirty="0">
                <a:latin typeface="Times New Roman" panose="02020603050405020304" pitchFamily="18" charset="0"/>
                <a:cs typeface="Times New Roman" panose="02020603050405020304" pitchFamily="18" charset="0"/>
              </a:rPr>
              <a:t> </a:t>
            </a:r>
            <a:r>
              <a:rPr lang="en-US" altLang="zh-CN" sz="1200" dirty="0" err="1">
                <a:latin typeface="Times New Roman" panose="02020603050405020304" pitchFamily="18" charset="0"/>
                <a:cs typeface="Times New Roman" panose="02020603050405020304" pitchFamily="18" charset="0"/>
              </a:rPr>
              <a:t>Hao</a:t>
            </a:r>
            <a:r>
              <a:rPr lang="en-US" altLang="zh-CN" sz="1200" dirty="0">
                <a:latin typeface="Times New Roman" panose="02020603050405020304" pitchFamily="18" charset="0"/>
                <a:cs typeface="Times New Roman" panose="02020603050405020304" pitchFamily="18" charset="0"/>
              </a:rPr>
              <a:t>. Well-designed MOF-derived hollow octahedral structure TiO</a:t>
            </a:r>
            <a:r>
              <a:rPr lang="en-US" altLang="zh-CN" sz="1200" baseline="-25000" dirty="0">
                <a:latin typeface="Times New Roman" panose="02020603050405020304" pitchFamily="18" charset="0"/>
                <a:cs typeface="Times New Roman" panose="02020603050405020304" pitchFamily="18" charset="0"/>
              </a:rPr>
              <a:t>2</a:t>
            </a:r>
            <a:r>
              <a:rPr lang="en-US" altLang="zh-CN" sz="1200" dirty="0">
                <a:latin typeface="Times New Roman" panose="02020603050405020304" pitchFamily="18" charset="0"/>
                <a:cs typeface="Times New Roman" panose="02020603050405020304" pitchFamily="18" charset="0"/>
              </a:rPr>
              <a:t> coupled with ultra-thin porous g-C</a:t>
            </a:r>
            <a:r>
              <a:rPr lang="en-US" altLang="zh-CN" sz="1200" baseline="-25000" dirty="0">
                <a:latin typeface="Times New Roman" panose="02020603050405020304" pitchFamily="18" charset="0"/>
                <a:cs typeface="Times New Roman" panose="02020603050405020304" pitchFamily="18" charset="0"/>
              </a:rPr>
              <a:t>3</a:t>
            </a:r>
            <a:r>
              <a:rPr lang="en-US" altLang="zh-CN" sz="1200" dirty="0">
                <a:latin typeface="Times New Roman" panose="02020603050405020304" pitchFamily="18" charset="0"/>
                <a:cs typeface="Times New Roman" panose="02020603050405020304" pitchFamily="18" charset="0"/>
              </a:rPr>
              <a:t>N</a:t>
            </a:r>
            <a:r>
              <a:rPr lang="en-US" altLang="zh-CN" sz="1200" baseline="-25000" dirty="0">
                <a:latin typeface="Times New Roman" panose="02020603050405020304" pitchFamily="18" charset="0"/>
                <a:cs typeface="Times New Roman" panose="02020603050405020304" pitchFamily="18" charset="0"/>
              </a:rPr>
              <a:t>4</a:t>
            </a:r>
            <a:r>
              <a:rPr lang="en-US" altLang="zh-CN" sz="1200" dirty="0">
                <a:latin typeface="Times New Roman" panose="02020603050405020304" pitchFamily="18" charset="0"/>
                <a:cs typeface="Times New Roman" panose="02020603050405020304" pitchFamily="18" charset="0"/>
              </a:rPr>
              <a:t> to enhance the degradation of real liquor brewing wastewater [J]. Applied Surface Science, 2023, 616: 156471.</a:t>
            </a:r>
            <a:endParaRPr lang="zh-CN" altLang="zh-CN" sz="1200" dirty="0">
              <a:latin typeface="Times New Roman" panose="02020603050405020304" pitchFamily="18" charset="0"/>
              <a:cs typeface="Times New Roman" panose="02020603050405020304" pitchFamily="18" charset="0"/>
            </a:endParaRPr>
          </a:p>
          <a:p>
            <a:pPr algn="just"/>
            <a:r>
              <a:rPr lang="en-US" altLang="zh-CN" sz="1200" dirty="0">
                <a:latin typeface="Times New Roman" panose="02020603050405020304" pitchFamily="18" charset="0"/>
                <a:cs typeface="Times New Roman" panose="02020603050405020304" pitchFamily="18" charset="0"/>
              </a:rPr>
              <a:t>8. Luo Yan, Ji </a:t>
            </a:r>
            <a:r>
              <a:rPr lang="en-US" altLang="zh-CN" sz="1200" dirty="0" err="1">
                <a:latin typeface="Times New Roman" panose="02020603050405020304" pitchFamily="18" charset="0"/>
                <a:cs typeface="Times New Roman" panose="02020603050405020304" pitchFamily="18" charset="0"/>
              </a:rPr>
              <a:t>Peilong</a:t>
            </a:r>
            <a:r>
              <a:rPr lang="en-US" altLang="zh-CN" sz="1200" dirty="0">
                <a:latin typeface="Times New Roman" panose="02020603050405020304" pitchFamily="18" charset="0"/>
                <a:cs typeface="Times New Roman" panose="02020603050405020304" pitchFamily="18" charset="0"/>
              </a:rPr>
              <a:t>, Li </a:t>
            </a:r>
            <a:r>
              <a:rPr lang="en-US" altLang="zh-CN" sz="1200" dirty="0" err="1">
                <a:latin typeface="Times New Roman" panose="02020603050405020304" pitchFamily="18" charset="0"/>
                <a:cs typeface="Times New Roman" panose="02020603050405020304" pitchFamily="18" charset="0"/>
              </a:rPr>
              <a:t>Jiangwei</a:t>
            </a:r>
            <a:r>
              <a:rPr lang="en-US" altLang="zh-CN" sz="1200" dirty="0">
                <a:latin typeface="Times New Roman" panose="02020603050405020304" pitchFamily="18" charset="0"/>
                <a:cs typeface="Times New Roman" panose="02020603050405020304" pitchFamily="18" charset="0"/>
              </a:rPr>
              <a:t>, et al. Self-supporting electrodes with in-situ built aniline on carbon fibers and reduced graphene oxide covalently for stable flexible supercapacitors [J]. Journal of Energy Storage, 2023,64: 106898.</a:t>
            </a:r>
            <a:endParaRPr lang="zh-CN" altLang="zh-CN" sz="1200" dirty="0">
              <a:latin typeface="Times New Roman" panose="02020603050405020304" pitchFamily="18" charset="0"/>
              <a:cs typeface="Times New Roman" panose="02020603050405020304" pitchFamily="18" charset="0"/>
            </a:endParaRPr>
          </a:p>
          <a:p>
            <a:pPr algn="just"/>
            <a:r>
              <a:rPr lang="en-US" altLang="zh-CN" sz="1200" dirty="0">
                <a:latin typeface="Times New Roman" panose="02020603050405020304" pitchFamily="18" charset="0"/>
                <a:cs typeface="Times New Roman" panose="02020603050405020304" pitchFamily="18" charset="0"/>
              </a:rPr>
              <a:t>9. Lei Li, </a:t>
            </a:r>
            <a:r>
              <a:rPr lang="en-US" altLang="zh-CN" sz="1200" dirty="0" err="1">
                <a:latin typeface="Times New Roman" panose="02020603050405020304" pitchFamily="18" charset="0"/>
                <a:cs typeface="Times New Roman" panose="02020603050405020304" pitchFamily="18" charset="0"/>
              </a:rPr>
              <a:t>Jie</a:t>
            </a:r>
            <a:r>
              <a:rPr lang="en-US" altLang="zh-CN" sz="1200" dirty="0">
                <a:latin typeface="Times New Roman" panose="02020603050405020304" pitchFamily="18" charset="0"/>
                <a:cs typeface="Times New Roman" panose="02020603050405020304" pitchFamily="18" charset="0"/>
              </a:rPr>
              <a:t> Liu. Preparation of </a:t>
            </a:r>
            <a:r>
              <a:rPr lang="en-US" altLang="zh-CN" sz="1200" dirty="0" err="1">
                <a:latin typeface="Times New Roman" panose="02020603050405020304" pitchFamily="18" charset="0"/>
                <a:cs typeface="Times New Roman" panose="02020603050405020304" pitchFamily="18" charset="0"/>
              </a:rPr>
              <a:t>mesocarbon</a:t>
            </a:r>
            <a:r>
              <a:rPr lang="en-US" altLang="zh-CN" sz="1200" dirty="0">
                <a:latin typeface="Times New Roman" panose="02020603050405020304" pitchFamily="18" charset="0"/>
                <a:cs typeface="Times New Roman" panose="02020603050405020304" pitchFamily="18" charset="0"/>
              </a:rPr>
              <a:t> microbeads by thermal polymerization of the blended coal tar and biomass tar pitch as anode material for sodium-ion batteries [J]. Int. J. </a:t>
            </a:r>
            <a:r>
              <a:rPr lang="en-US" altLang="zh-CN" sz="1200" dirty="0" err="1">
                <a:latin typeface="Times New Roman" panose="02020603050405020304" pitchFamily="18" charset="0"/>
                <a:cs typeface="Times New Roman" panose="02020603050405020304" pitchFamily="18" charset="0"/>
              </a:rPr>
              <a:t>Electrochem</a:t>
            </a:r>
            <a:r>
              <a:rPr lang="en-US" altLang="zh-CN" sz="1200" dirty="0">
                <a:latin typeface="Times New Roman" panose="02020603050405020304" pitchFamily="18" charset="0"/>
                <a:cs typeface="Times New Roman" panose="02020603050405020304" pitchFamily="18" charset="0"/>
              </a:rPr>
              <a:t>. Sci., 2022, 17: 221150. </a:t>
            </a:r>
            <a:endParaRPr lang="zh-CN" altLang="zh-CN" sz="1200" dirty="0">
              <a:latin typeface="Times New Roman" panose="02020603050405020304" pitchFamily="18" charset="0"/>
              <a:cs typeface="Times New Roman" panose="02020603050405020304" pitchFamily="18" charset="0"/>
            </a:endParaRPr>
          </a:p>
          <a:p>
            <a:pPr algn="just"/>
            <a:r>
              <a:rPr lang="en-US" altLang="zh-CN" sz="1200" dirty="0">
                <a:latin typeface="Times New Roman" panose="02020603050405020304" pitchFamily="18" charset="0"/>
                <a:cs typeface="Times New Roman" panose="02020603050405020304" pitchFamily="18" charset="0"/>
              </a:rPr>
              <a:t>10. Li </a:t>
            </a:r>
            <a:r>
              <a:rPr lang="en-US" altLang="zh-CN" sz="1200" dirty="0" err="1">
                <a:latin typeface="Times New Roman" panose="02020603050405020304" pitchFamily="18" charset="0"/>
                <a:cs typeface="Times New Roman" panose="02020603050405020304" pitchFamily="18" charset="0"/>
              </a:rPr>
              <a:t>Jiangwei</a:t>
            </a:r>
            <a:r>
              <a:rPr lang="en-US" altLang="zh-CN" sz="1200" dirty="0">
                <a:latin typeface="Times New Roman" panose="02020603050405020304" pitchFamily="18" charset="0"/>
                <a:cs typeface="Times New Roman" panose="02020603050405020304" pitchFamily="18" charset="0"/>
              </a:rPr>
              <a:t>, Dou </a:t>
            </a:r>
            <a:r>
              <a:rPr lang="en-US" altLang="zh-CN" sz="1200" dirty="0" err="1">
                <a:latin typeface="Times New Roman" panose="02020603050405020304" pitchFamily="18" charset="0"/>
                <a:cs typeface="Times New Roman" panose="02020603050405020304" pitchFamily="18" charset="0"/>
              </a:rPr>
              <a:t>Liguang</a:t>
            </a:r>
            <a:r>
              <a:rPr lang="en-US" altLang="zh-CN" sz="1200" dirty="0">
                <a:latin typeface="Times New Roman" panose="02020603050405020304" pitchFamily="18" charset="0"/>
                <a:cs typeface="Times New Roman" panose="02020603050405020304" pitchFamily="18" charset="0"/>
              </a:rPr>
              <a:t>, Gao Yuan, et al. Revealing the active sites of the structured Ni-based catalysts for one-step CO</a:t>
            </a:r>
            <a:r>
              <a:rPr lang="en-US" altLang="zh-CN" sz="1200" baseline="-25000" dirty="0">
                <a:latin typeface="Times New Roman" panose="02020603050405020304" pitchFamily="18" charset="0"/>
                <a:cs typeface="Times New Roman" panose="02020603050405020304" pitchFamily="18" charset="0"/>
              </a:rPr>
              <a:t>2</a:t>
            </a:r>
            <a:r>
              <a:rPr lang="en-US" altLang="zh-CN" sz="1200" dirty="0">
                <a:latin typeface="Times New Roman" panose="02020603050405020304" pitchFamily="18" charset="0"/>
                <a:cs typeface="Times New Roman" panose="02020603050405020304" pitchFamily="18" charset="0"/>
              </a:rPr>
              <a:t>/CH</a:t>
            </a:r>
            <a:r>
              <a:rPr lang="en-US" altLang="zh-CN" sz="1200" baseline="-25000" dirty="0">
                <a:latin typeface="Times New Roman" panose="02020603050405020304" pitchFamily="18" charset="0"/>
                <a:cs typeface="Times New Roman" panose="02020603050405020304" pitchFamily="18" charset="0"/>
              </a:rPr>
              <a:t>4</a:t>
            </a:r>
            <a:r>
              <a:rPr lang="en-US" altLang="zh-CN" sz="1200" dirty="0">
                <a:latin typeface="Times New Roman" panose="02020603050405020304" pitchFamily="18" charset="0"/>
                <a:cs typeface="Times New Roman" panose="02020603050405020304" pitchFamily="18" charset="0"/>
              </a:rPr>
              <a:t> conversion into oxygenates by plasma-catalysis [J]. Journal of CO</a:t>
            </a:r>
            <a:r>
              <a:rPr lang="en-US" altLang="zh-CN" sz="1200" baseline="-25000" dirty="0">
                <a:latin typeface="Times New Roman" panose="02020603050405020304" pitchFamily="18" charset="0"/>
                <a:cs typeface="Times New Roman" panose="02020603050405020304" pitchFamily="18" charset="0"/>
              </a:rPr>
              <a:t>2</a:t>
            </a:r>
            <a:r>
              <a:rPr lang="en-US" altLang="zh-CN" sz="1200" dirty="0">
                <a:latin typeface="Times New Roman" panose="02020603050405020304" pitchFamily="18" charset="0"/>
                <a:cs typeface="Times New Roman" panose="02020603050405020304" pitchFamily="18" charset="0"/>
              </a:rPr>
              <a:t> Utilization, 2021,52 :101675.</a:t>
            </a:r>
            <a:endParaRPr lang="zh-CN" altLang="zh-CN" sz="1200" dirty="0">
              <a:latin typeface="Times New Roman" panose="02020603050405020304" pitchFamily="18" charset="0"/>
              <a:cs typeface="Times New Roman" panose="02020603050405020304" pitchFamily="18" charset="0"/>
            </a:endParaRPr>
          </a:p>
          <a:p>
            <a:pPr algn="just"/>
            <a:r>
              <a:rPr lang="en-US" altLang="zh-CN" sz="1200" dirty="0">
                <a:latin typeface="Times New Roman" panose="02020603050405020304" pitchFamily="18" charset="0"/>
                <a:cs typeface="Times New Roman" panose="02020603050405020304" pitchFamily="18" charset="0"/>
              </a:rPr>
              <a:t>11. </a:t>
            </a:r>
            <a:r>
              <a:rPr lang="en-US" altLang="zh-CN" sz="1200" dirty="0" err="1">
                <a:latin typeface="Times New Roman" panose="02020603050405020304" pitchFamily="18" charset="0"/>
                <a:cs typeface="Times New Roman" panose="02020603050405020304" pitchFamily="18" charset="0"/>
              </a:rPr>
              <a:t>Jie</a:t>
            </a:r>
            <a:r>
              <a:rPr lang="en-US" altLang="zh-CN" sz="1200" dirty="0">
                <a:latin typeface="Times New Roman" panose="02020603050405020304" pitchFamily="18" charset="0"/>
                <a:cs typeface="Times New Roman" panose="02020603050405020304" pitchFamily="18" charset="0"/>
              </a:rPr>
              <a:t> Liu, </a:t>
            </a:r>
            <a:r>
              <a:rPr lang="en-US" altLang="zh-CN" sz="1200" dirty="0" err="1">
                <a:latin typeface="Times New Roman" panose="02020603050405020304" pitchFamily="18" charset="0"/>
                <a:cs typeface="Times New Roman" panose="02020603050405020304" pitchFamily="18" charset="0"/>
              </a:rPr>
              <a:t>Jianbin</a:t>
            </a:r>
            <a:r>
              <a:rPr lang="en-US" altLang="zh-CN" sz="1200" dirty="0">
                <a:latin typeface="Times New Roman" panose="02020603050405020304" pitchFamily="18" charset="0"/>
                <a:cs typeface="Times New Roman" panose="02020603050405020304" pitchFamily="18" charset="0"/>
              </a:rPr>
              <a:t> Li, Wei Zhao, et al. Modeling and Experimental Study of Self-Suspension Fracking Liquid Containing Nanoparticles [J]. The Journal Chemistry and Technology of Fuels and Oils, 2021, 2(624):79-86.</a:t>
            </a:r>
            <a:endParaRPr lang="zh-CN" altLang="zh-CN" sz="1200" dirty="0">
              <a:latin typeface="Times New Roman" panose="02020603050405020304" pitchFamily="18" charset="0"/>
              <a:cs typeface="Times New Roman" panose="02020603050405020304" pitchFamily="18" charset="0"/>
            </a:endParaRPr>
          </a:p>
          <a:p>
            <a:pPr algn="just"/>
            <a:r>
              <a:rPr lang="en-US" altLang="zh-CN" sz="1200" dirty="0">
                <a:latin typeface="Times New Roman" panose="02020603050405020304" pitchFamily="18" charset="0"/>
                <a:cs typeface="Times New Roman" panose="02020603050405020304" pitchFamily="18" charset="0"/>
              </a:rPr>
              <a:t>12</a:t>
            </a:r>
            <a:r>
              <a:rPr lang="zh-CN" altLang="zh-CN" sz="1200" dirty="0">
                <a:latin typeface="Times New Roman" panose="02020603050405020304" pitchFamily="18" charset="0"/>
                <a:cs typeface="Times New Roman" panose="02020603050405020304" pitchFamily="18" charset="0"/>
              </a:rPr>
              <a:t>．</a:t>
            </a:r>
            <a:r>
              <a:rPr lang="en-US" altLang="zh-CN" sz="1200" dirty="0" err="1">
                <a:latin typeface="Times New Roman" panose="02020603050405020304" pitchFamily="18" charset="0"/>
                <a:cs typeface="Times New Roman" panose="02020603050405020304" pitchFamily="18" charset="0"/>
              </a:rPr>
              <a:t>Jie</a:t>
            </a:r>
            <a:r>
              <a:rPr lang="en-US" altLang="zh-CN" sz="1200" dirty="0">
                <a:latin typeface="Times New Roman" panose="02020603050405020304" pitchFamily="18" charset="0"/>
                <a:cs typeface="Times New Roman" panose="02020603050405020304" pitchFamily="18" charset="0"/>
              </a:rPr>
              <a:t> Liu, </a:t>
            </a:r>
            <a:r>
              <a:rPr lang="en-US" altLang="zh-CN" sz="1200" dirty="0" err="1">
                <a:latin typeface="Times New Roman" panose="02020603050405020304" pitchFamily="18" charset="0"/>
                <a:cs typeface="Times New Roman" panose="02020603050405020304" pitchFamily="18" charset="0"/>
              </a:rPr>
              <a:t>Hongying</a:t>
            </a:r>
            <a:r>
              <a:rPr lang="en-US" altLang="zh-CN" sz="1200" dirty="0">
                <a:latin typeface="Times New Roman" panose="02020603050405020304" pitchFamily="18" charset="0"/>
                <a:cs typeface="Times New Roman" panose="02020603050405020304" pitchFamily="18" charset="0"/>
              </a:rPr>
              <a:t> Liu, Lei Li. Study on Hydromechanics with Particles and Bubbles Based on Finite Element Modeling [J]. Advances in Optics and Computational Sciences, 2021, 1881:206-211. </a:t>
            </a:r>
            <a:endParaRPr lang="zh-CN" altLang="zh-CN" sz="1200" dirty="0">
              <a:latin typeface="Times New Roman" panose="02020603050405020304" pitchFamily="18" charset="0"/>
              <a:cs typeface="Times New Roman" panose="02020603050405020304" pitchFamily="18" charset="0"/>
            </a:endParaRPr>
          </a:p>
          <a:p>
            <a:pPr algn="just"/>
            <a:r>
              <a:rPr lang="en-US" altLang="zh-CN" sz="1200" dirty="0">
                <a:latin typeface="Times New Roman" panose="02020603050405020304" pitchFamily="18" charset="0"/>
                <a:cs typeface="Times New Roman" panose="02020603050405020304" pitchFamily="18" charset="0"/>
              </a:rPr>
              <a:t>13. Lei Li, </a:t>
            </a:r>
            <a:r>
              <a:rPr lang="en-US" altLang="zh-CN" sz="1200" dirty="0" err="1">
                <a:latin typeface="Times New Roman" panose="02020603050405020304" pitchFamily="18" charset="0"/>
                <a:cs typeface="Times New Roman" panose="02020603050405020304" pitchFamily="18" charset="0"/>
              </a:rPr>
              <a:t>Xiongchao</a:t>
            </a:r>
            <a:r>
              <a:rPr lang="en-US" altLang="zh-CN" sz="1200" dirty="0">
                <a:latin typeface="Times New Roman" panose="02020603050405020304" pitchFamily="18" charset="0"/>
                <a:cs typeface="Times New Roman" panose="02020603050405020304" pitchFamily="18" charset="0"/>
              </a:rPr>
              <a:t> Lin, </a:t>
            </a:r>
            <a:r>
              <a:rPr lang="en-US" altLang="zh-CN" sz="1200" dirty="0" err="1">
                <a:latin typeface="Times New Roman" panose="02020603050405020304" pitchFamily="18" charset="0"/>
                <a:cs typeface="Times New Roman" panose="02020603050405020304" pitchFamily="18" charset="0"/>
              </a:rPr>
              <a:t>Yukun</a:t>
            </a:r>
            <a:r>
              <a:rPr lang="en-US" altLang="zh-CN" sz="1200" dirty="0">
                <a:latin typeface="Times New Roman" panose="02020603050405020304" pitchFamily="18" charset="0"/>
                <a:cs typeface="Times New Roman" panose="02020603050405020304" pitchFamily="18" charset="0"/>
              </a:rPr>
              <a:t> Zhang, et al. Characteristics of the </a:t>
            </a:r>
            <a:r>
              <a:rPr lang="en-US" altLang="zh-CN" sz="1200" dirty="0" err="1">
                <a:latin typeface="Times New Roman" panose="02020603050405020304" pitchFamily="18" charset="0"/>
                <a:cs typeface="Times New Roman" panose="02020603050405020304" pitchFamily="18" charset="0"/>
              </a:rPr>
              <a:t>mesophase</a:t>
            </a:r>
            <a:r>
              <a:rPr lang="en-US" altLang="zh-CN" sz="1200" dirty="0">
                <a:latin typeface="Times New Roman" panose="02020603050405020304" pitchFamily="18" charset="0"/>
                <a:cs typeface="Times New Roman" panose="02020603050405020304" pitchFamily="18" charset="0"/>
              </a:rPr>
              <a:t> and needle coke derived from the blended coal tar and biomass tar pitch [J]. Journal of Analytical and Applied Pyrolysis, 2020, 150:104889. </a:t>
            </a:r>
            <a:endParaRPr lang="zh-CN" altLang="zh-CN" sz="1200" dirty="0">
              <a:latin typeface="Times New Roman" panose="02020603050405020304" pitchFamily="18" charset="0"/>
              <a:cs typeface="Times New Roman" panose="02020603050405020304" pitchFamily="18" charset="0"/>
            </a:endParaRPr>
          </a:p>
        </p:txBody>
      </p:sp>
      <p:sp>
        <p:nvSpPr>
          <p:cNvPr id="8" name="矩形 7"/>
          <p:cNvSpPr/>
          <p:nvPr/>
        </p:nvSpPr>
        <p:spPr>
          <a:xfrm>
            <a:off x="7737544" y="817789"/>
            <a:ext cx="492443" cy="276999"/>
          </a:xfrm>
          <a:prstGeom prst="rect">
            <a:avLst/>
          </a:prstGeom>
        </p:spPr>
        <p:txBody>
          <a:bodyPr wrap="none">
            <a:spAutoFit/>
          </a:bodyPr>
          <a:lstStyle/>
          <a:p>
            <a:pPr algn="just"/>
            <a:r>
              <a:rPr lang="zh-CN" altLang="en-US" sz="1200" b="1" dirty="0">
                <a:solidFill>
                  <a:srgbClr val="FF0000"/>
                </a:solidFill>
              </a:rPr>
              <a:t>专利</a:t>
            </a:r>
            <a:endParaRPr lang="en-US" altLang="zh-CN" sz="1200" b="1" dirty="0">
              <a:solidFill>
                <a:srgbClr val="FF0000"/>
              </a:solidFill>
            </a:endParaRPr>
          </a:p>
        </p:txBody>
      </p:sp>
      <p:sp>
        <p:nvSpPr>
          <p:cNvPr id="10" name="矩形 9"/>
          <p:cNvSpPr/>
          <p:nvPr/>
        </p:nvSpPr>
        <p:spPr>
          <a:xfrm>
            <a:off x="7836977" y="1101264"/>
            <a:ext cx="4205206" cy="5262979"/>
          </a:xfrm>
          <a:prstGeom prst="rect">
            <a:avLst/>
          </a:prstGeom>
        </p:spPr>
        <p:txBody>
          <a:bodyPr wrap="square">
            <a:spAutoFit/>
          </a:bodyPr>
          <a:lstStyle/>
          <a:p>
            <a:r>
              <a:rPr lang="en-US" altLang="zh-CN" sz="1200" dirty="0"/>
              <a:t>1. </a:t>
            </a:r>
            <a:r>
              <a:rPr lang="zh-CN" altLang="zh-CN" sz="1200" dirty="0"/>
              <a:t>田海洋，周文华，卓哲，李磊，李江伟，等</a:t>
            </a:r>
            <a:r>
              <a:rPr lang="en-US" altLang="zh-CN" sz="1200" dirty="0"/>
              <a:t>. </a:t>
            </a:r>
            <a:r>
              <a:rPr lang="zh-CN" altLang="zh-CN" sz="1200" dirty="0"/>
              <a:t>一种超长碳链抗盐型酸化缓速剂及其制备方法，</a:t>
            </a:r>
            <a:r>
              <a:rPr lang="en-US" altLang="zh-CN" sz="1200" dirty="0"/>
              <a:t> CN202510852275.6</a:t>
            </a:r>
            <a:endParaRPr lang="zh-CN" altLang="zh-CN" sz="1200" dirty="0"/>
          </a:p>
          <a:p>
            <a:r>
              <a:rPr lang="en-US" altLang="zh-CN" sz="1200" dirty="0"/>
              <a:t>2. </a:t>
            </a:r>
            <a:r>
              <a:rPr lang="zh-CN" altLang="zh-CN" sz="1200" dirty="0"/>
              <a:t>刘杰，田海洋，李磊，敬登伟，李江伟，等</a:t>
            </a:r>
            <a:r>
              <a:rPr lang="en-US" altLang="zh-CN" sz="1200" dirty="0"/>
              <a:t>. </a:t>
            </a:r>
            <a:r>
              <a:rPr lang="zh-CN" altLang="zh-CN" sz="1200" dirty="0"/>
              <a:t>一种常温脱除天然气中二氧化碳的脱碳剂及脱除方法和装置，</a:t>
            </a:r>
            <a:r>
              <a:rPr lang="en-US" altLang="zh-CN" sz="1200" dirty="0"/>
              <a:t>CN202411646916.4</a:t>
            </a:r>
            <a:endParaRPr lang="zh-CN" altLang="zh-CN" sz="1200" dirty="0"/>
          </a:p>
          <a:p>
            <a:r>
              <a:rPr lang="en-US" altLang="zh-CN" sz="1200" dirty="0"/>
              <a:t>3. </a:t>
            </a:r>
            <a:r>
              <a:rPr lang="zh-CN" altLang="zh-CN" sz="1200" dirty="0"/>
              <a:t>李江伟，李磊，田海洋，刘杰，罗艳，等</a:t>
            </a:r>
            <a:r>
              <a:rPr lang="en-US" altLang="zh-CN" sz="1200" dirty="0"/>
              <a:t>. </a:t>
            </a:r>
            <a:r>
              <a:rPr lang="zh-CN" altLang="zh-CN" sz="1200" dirty="0"/>
              <a:t>一种富集油田伴生气中二氧化碳的系统及方法，</a:t>
            </a:r>
            <a:r>
              <a:rPr lang="en-US" altLang="zh-CN" sz="1200" dirty="0"/>
              <a:t>CN202411420436.6</a:t>
            </a:r>
            <a:endParaRPr lang="zh-CN" altLang="zh-CN" sz="1200" dirty="0"/>
          </a:p>
          <a:p>
            <a:r>
              <a:rPr lang="en-US" altLang="zh-CN" sz="1200" dirty="0"/>
              <a:t>4. </a:t>
            </a:r>
            <a:r>
              <a:rPr lang="zh-CN" altLang="zh-CN" sz="1200" dirty="0"/>
              <a:t>李磊，唐鹏，刘杰，田海洋，覃孝平，游俊杰</a:t>
            </a:r>
            <a:r>
              <a:rPr lang="en-US" altLang="zh-CN" sz="1200" dirty="0"/>
              <a:t>. </a:t>
            </a:r>
            <a:r>
              <a:rPr lang="zh-CN" altLang="zh-CN" sz="1200" dirty="0"/>
              <a:t>一种低能耗的超低</a:t>
            </a:r>
            <a:r>
              <a:rPr lang="en-US" altLang="zh-CN" sz="1200" dirty="0"/>
              <a:t>CO</a:t>
            </a:r>
            <a:r>
              <a:rPr lang="en-US" altLang="zh-CN" sz="1200" baseline="-25000" dirty="0"/>
              <a:t>2</a:t>
            </a:r>
            <a:r>
              <a:rPr lang="zh-CN" altLang="zh-CN" sz="1200" dirty="0"/>
              <a:t>浓度烟气碳捕集脱除系统及工艺，</a:t>
            </a:r>
            <a:r>
              <a:rPr lang="en-US" altLang="zh-CN" sz="1200" dirty="0"/>
              <a:t>CN202311119054.5</a:t>
            </a:r>
            <a:endParaRPr lang="zh-CN" altLang="zh-CN" sz="1200" dirty="0"/>
          </a:p>
          <a:p>
            <a:r>
              <a:rPr lang="en-US" altLang="zh-CN" sz="1200" dirty="0"/>
              <a:t>5. </a:t>
            </a:r>
            <a:r>
              <a:rPr lang="zh-CN" altLang="zh-CN" sz="1200" dirty="0"/>
              <a:t>李磊，武琬越，陶静，邢波，刘杰，田海洋</a:t>
            </a:r>
            <a:r>
              <a:rPr lang="en-US" altLang="zh-CN" sz="1200" dirty="0"/>
              <a:t>. </a:t>
            </a:r>
            <a:r>
              <a:rPr lang="zh-CN" altLang="zh-CN" sz="1200" dirty="0"/>
              <a:t>一种聚晶金刚石复合片脱钴保护装置及其脱钴方法，</a:t>
            </a:r>
            <a:r>
              <a:rPr lang="en-US" altLang="zh-CN" sz="1200" dirty="0"/>
              <a:t>CN202310450334.8</a:t>
            </a:r>
            <a:endParaRPr lang="zh-CN" altLang="zh-CN" sz="1200" dirty="0"/>
          </a:p>
          <a:p>
            <a:r>
              <a:rPr lang="en-US" altLang="zh-CN" sz="1200" dirty="0"/>
              <a:t>6. </a:t>
            </a:r>
            <a:r>
              <a:rPr lang="zh-CN" altLang="zh-CN" sz="1200" dirty="0"/>
              <a:t>李磊，黄勇，武琬越，刘杰，田海洋</a:t>
            </a:r>
            <a:r>
              <a:rPr lang="en-US" altLang="zh-CN" sz="1200" dirty="0"/>
              <a:t>. </a:t>
            </a:r>
            <a:r>
              <a:rPr lang="zh-CN" altLang="zh-CN" sz="1200" dirty="0"/>
              <a:t>一种</a:t>
            </a:r>
            <a:r>
              <a:rPr lang="en-US" altLang="zh-CN" sz="1200" dirty="0"/>
              <a:t>OLED</a:t>
            </a:r>
            <a:r>
              <a:rPr lang="zh-CN" altLang="zh-CN" sz="1200" dirty="0"/>
              <a:t>银靶材盐酸冲洗所得沉淀物提纯</a:t>
            </a:r>
            <a:r>
              <a:rPr lang="en-US" altLang="zh-CN" sz="1200" dirty="0"/>
              <a:t>Ag</a:t>
            </a:r>
            <a:r>
              <a:rPr lang="zh-CN" altLang="zh-CN" sz="1200" dirty="0"/>
              <a:t>的方法</a:t>
            </a:r>
            <a:r>
              <a:rPr lang="en-US" altLang="zh-CN" sz="1200" dirty="0"/>
              <a:t>, CN202310444455.1 </a:t>
            </a:r>
            <a:endParaRPr lang="zh-CN" altLang="zh-CN" sz="1200" dirty="0"/>
          </a:p>
          <a:p>
            <a:r>
              <a:rPr lang="en-US" altLang="zh-CN" sz="1200" dirty="0"/>
              <a:t>7. </a:t>
            </a:r>
            <a:r>
              <a:rPr lang="zh-CN" altLang="zh-CN" sz="1200" dirty="0"/>
              <a:t>李磊，刑波，刘杰</a:t>
            </a:r>
            <a:r>
              <a:rPr lang="en-US" altLang="zh-CN" sz="1200" dirty="0"/>
              <a:t>. </a:t>
            </a:r>
            <a:r>
              <a:rPr lang="zh-CN" altLang="zh-CN" sz="1200" dirty="0"/>
              <a:t>一种脱除聚晶金刚石复合片中钴的方法，</a:t>
            </a:r>
            <a:r>
              <a:rPr lang="en-US" altLang="zh-CN" sz="1200" dirty="0"/>
              <a:t> CN202210780771.1 </a:t>
            </a:r>
            <a:endParaRPr lang="zh-CN" altLang="zh-CN" sz="1200" dirty="0"/>
          </a:p>
          <a:p>
            <a:r>
              <a:rPr lang="en-US" altLang="zh-CN" sz="1200" dirty="0"/>
              <a:t>8. </a:t>
            </a:r>
            <a:r>
              <a:rPr lang="zh-CN" altLang="zh-CN" sz="1200" dirty="0"/>
              <a:t>李磊，刘杰，武琬越，郭静</a:t>
            </a:r>
            <a:r>
              <a:rPr lang="en-US" altLang="zh-CN" sz="1200" dirty="0"/>
              <a:t>. </a:t>
            </a:r>
            <a:r>
              <a:rPr lang="zh-CN" altLang="zh-CN" sz="1200" dirty="0"/>
              <a:t>一种超临界萃取分离中间相炭微球的方法，</a:t>
            </a:r>
            <a:r>
              <a:rPr lang="en-US" altLang="zh-CN" sz="1200" dirty="0"/>
              <a:t>CN202210153375.6</a:t>
            </a:r>
            <a:endParaRPr lang="zh-CN" altLang="zh-CN" sz="1200" dirty="0"/>
          </a:p>
          <a:p>
            <a:r>
              <a:rPr lang="en-US" altLang="zh-CN" sz="1200" dirty="0"/>
              <a:t>9. </a:t>
            </a:r>
            <a:r>
              <a:rPr lang="zh-CN" altLang="zh-CN" sz="1200" dirty="0"/>
              <a:t>李磊，刘杰，武琬越，等</a:t>
            </a:r>
            <a:r>
              <a:rPr lang="en-US" altLang="zh-CN" sz="1200" dirty="0"/>
              <a:t>. </a:t>
            </a:r>
            <a:r>
              <a:rPr lang="zh-CN" altLang="zh-CN" sz="1200" dirty="0"/>
              <a:t>一种中间相炭微球及其制备方法</a:t>
            </a:r>
            <a:r>
              <a:rPr lang="en-US" altLang="zh-CN" sz="1200" dirty="0"/>
              <a:t>: CN202210086436.1</a:t>
            </a:r>
            <a:endParaRPr lang="zh-CN" altLang="zh-CN" sz="1200" dirty="0"/>
          </a:p>
          <a:p>
            <a:r>
              <a:rPr lang="en-US" altLang="zh-CN" sz="1200" dirty="0"/>
              <a:t>10. </a:t>
            </a:r>
            <a:r>
              <a:rPr lang="zh-CN" altLang="zh-CN" sz="1200" dirty="0"/>
              <a:t>田海洋，刘杰，覃孝平，李磊，刑波</a:t>
            </a:r>
            <a:r>
              <a:rPr lang="en-US" altLang="zh-CN" sz="1200" dirty="0"/>
              <a:t>. </a:t>
            </a:r>
            <a:r>
              <a:rPr lang="zh-CN" altLang="zh-CN" sz="1200" dirty="0"/>
              <a:t>一种温敏性抗氯化钙非离子疏水缔合聚合物及其制备方法，</a:t>
            </a:r>
            <a:r>
              <a:rPr lang="en-US" altLang="zh-CN" sz="1200" dirty="0"/>
              <a:t>ZL202210845361.0 </a:t>
            </a:r>
          </a:p>
          <a:p>
            <a:r>
              <a:rPr lang="en-US" altLang="zh-CN" sz="1200" dirty="0"/>
              <a:t>11. </a:t>
            </a:r>
            <a:r>
              <a:rPr lang="zh-CN" altLang="en-US" sz="1200" dirty="0"/>
              <a:t>郝世雄</a:t>
            </a:r>
            <a:r>
              <a:rPr lang="en-US" altLang="zh-CN" sz="1200" dirty="0"/>
              <a:t>, </a:t>
            </a:r>
            <a:r>
              <a:rPr lang="zh-CN" altLang="en-US" sz="1200" dirty="0"/>
              <a:t>张霞</a:t>
            </a:r>
            <a:r>
              <a:rPr lang="en-US" altLang="zh-CN" sz="1200" dirty="0"/>
              <a:t>, </a:t>
            </a:r>
            <a:r>
              <a:rPr lang="zh-CN" altLang="en-US" sz="1200" dirty="0"/>
              <a:t>刘梦婷</a:t>
            </a:r>
            <a:r>
              <a:rPr lang="en-US" altLang="zh-CN" sz="1200" dirty="0"/>
              <a:t>, </a:t>
            </a:r>
            <a:r>
              <a:rPr lang="zh-CN" altLang="en-US" sz="1200" dirty="0"/>
              <a:t>等</a:t>
            </a:r>
            <a:r>
              <a:rPr lang="en-US" altLang="zh-CN" sz="1200" dirty="0"/>
              <a:t>. </a:t>
            </a:r>
            <a:r>
              <a:rPr lang="zh-CN" altLang="en-US" sz="1200" dirty="0"/>
              <a:t>一种全氟辛酸吸附剂的制备方法</a:t>
            </a:r>
            <a:r>
              <a:rPr lang="en-US" altLang="zh-CN" sz="1200" dirty="0"/>
              <a:t>. ZL 202211495305.5</a:t>
            </a:r>
          </a:p>
          <a:p>
            <a:r>
              <a:rPr lang="en-US" altLang="zh-CN" sz="1200" dirty="0"/>
              <a:t>12. </a:t>
            </a:r>
            <a:r>
              <a:rPr lang="zh-CN" altLang="en-US" sz="1200" dirty="0"/>
              <a:t>郝世雄</a:t>
            </a:r>
            <a:r>
              <a:rPr lang="en-US" altLang="zh-CN" sz="1200" dirty="0"/>
              <a:t>, </a:t>
            </a:r>
            <a:r>
              <a:rPr lang="zh-CN" altLang="en-US" sz="1200" dirty="0"/>
              <a:t>余晓鹏</a:t>
            </a:r>
            <a:r>
              <a:rPr lang="en-US" altLang="zh-CN" sz="1200" dirty="0"/>
              <a:t>, </a:t>
            </a:r>
            <a:r>
              <a:rPr lang="zh-CN" altLang="en-US" sz="1200" dirty="0"/>
              <a:t>王议</a:t>
            </a:r>
            <a:r>
              <a:rPr lang="en-US" altLang="zh-CN" sz="1200" dirty="0"/>
              <a:t>, </a:t>
            </a:r>
            <a:r>
              <a:rPr lang="zh-CN" altLang="en-US" sz="1200" dirty="0"/>
              <a:t>等</a:t>
            </a:r>
            <a:r>
              <a:rPr lang="en-US" altLang="zh-CN" sz="1200" dirty="0"/>
              <a:t>. </a:t>
            </a:r>
            <a:r>
              <a:rPr lang="zh-CN" altLang="en-US" sz="1200" dirty="0"/>
              <a:t>一种活性炭表面带正电的修饰方法</a:t>
            </a:r>
            <a:r>
              <a:rPr lang="en-US" altLang="zh-CN" sz="1200" dirty="0"/>
              <a:t>. ZL 202210992876.3</a:t>
            </a:r>
          </a:p>
        </p:txBody>
      </p:sp>
      <p:sp>
        <p:nvSpPr>
          <p:cNvPr id="12" name="矩形 11"/>
          <p:cNvSpPr/>
          <p:nvPr/>
        </p:nvSpPr>
        <p:spPr>
          <a:xfrm>
            <a:off x="642847" y="6367518"/>
            <a:ext cx="10571026" cy="400110"/>
          </a:xfrm>
          <a:prstGeom prst="rect">
            <a:avLst/>
          </a:prstGeom>
        </p:spPr>
        <p:txBody>
          <a:bodyPr wrap="square">
            <a:spAutoFit/>
          </a:bodyPr>
          <a:lstStyle/>
          <a:p>
            <a:pPr algn="ctr"/>
            <a:r>
              <a:rPr lang="zh-CN" altLang="en-US" sz="2000" b="1" dirty="0">
                <a:solidFill>
                  <a:srgbClr val="FF0000"/>
                </a:solidFill>
              </a:rPr>
              <a:t>团队老师发表多篇</a:t>
            </a:r>
            <a:r>
              <a:rPr lang="en-US" altLang="zh-CN" sz="2000" b="1" dirty="0">
                <a:solidFill>
                  <a:srgbClr val="FF0000"/>
                </a:solidFill>
              </a:rPr>
              <a:t>SCI</a:t>
            </a:r>
            <a:r>
              <a:rPr lang="zh-CN" altLang="en-US" sz="2000" b="1" dirty="0">
                <a:solidFill>
                  <a:srgbClr val="FF0000"/>
                </a:solidFill>
              </a:rPr>
              <a:t>论文及专利，在指导学生</a:t>
            </a:r>
            <a:r>
              <a:rPr lang="zh-CN" altLang="en-US" sz="2000" b="1" dirty="0">
                <a:solidFill>
                  <a:srgbClr val="FF0000"/>
                </a:solidFill>
                <a:highlight>
                  <a:srgbClr val="FFFF00"/>
                </a:highlight>
              </a:rPr>
              <a:t>科研论文写作方面具有丰富的经验</a:t>
            </a:r>
            <a:r>
              <a:rPr lang="zh-CN" altLang="en-US" sz="2000" b="1" dirty="0">
                <a:solidFill>
                  <a:srgbClr val="FF0000"/>
                </a:solidFill>
              </a:rPr>
              <a:t>。</a:t>
            </a:r>
          </a:p>
        </p:txBody>
      </p:sp>
    </p:spTree>
    <p:extLst>
      <p:ext uri="{BB962C8B-B14F-4D97-AF65-F5344CB8AC3E}">
        <p14:creationId xmlns:p14="http://schemas.microsoft.com/office/powerpoint/2010/main" val="29330960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431C1A-7DC2-F76A-FF75-712268B67F82}"/>
            </a:ext>
          </a:extLst>
        </p:cNvPr>
        <p:cNvGrpSpPr/>
        <p:nvPr/>
      </p:nvGrpSpPr>
      <p:grpSpPr>
        <a:xfrm>
          <a:off x="0" y="0"/>
          <a:ext cx="0" cy="0"/>
          <a:chOff x="0" y="0"/>
          <a:chExt cx="0" cy="0"/>
        </a:xfrm>
      </p:grpSpPr>
      <p:sp>
        <p:nvSpPr>
          <p:cNvPr id="4" name="箭头: 五边形 3">
            <a:extLst>
              <a:ext uri="{FF2B5EF4-FFF2-40B4-BE49-F238E27FC236}">
                <a16:creationId xmlns:a16="http://schemas.microsoft.com/office/drawing/2014/main" id="{4C48C0AB-941A-4BBA-F062-7218BEDEB774}"/>
              </a:ext>
            </a:extLst>
          </p:cNvPr>
          <p:cNvSpPr/>
          <p:nvPr/>
        </p:nvSpPr>
        <p:spPr>
          <a:xfrm>
            <a:off x="83126" y="270164"/>
            <a:ext cx="5845234" cy="533400"/>
          </a:xfrm>
          <a:prstGeom prst="homePlate">
            <a:avLst>
              <a:gd name="adj" fmla="val 31905"/>
            </a:avLst>
          </a:prstGeom>
          <a:solidFill>
            <a:srgbClr val="2243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 name="文本框 1">
            <a:extLst>
              <a:ext uri="{FF2B5EF4-FFF2-40B4-BE49-F238E27FC236}">
                <a16:creationId xmlns:a16="http://schemas.microsoft.com/office/drawing/2014/main" id="{15146632-5530-481E-93B2-A69C985219E5}"/>
              </a:ext>
            </a:extLst>
          </p:cNvPr>
          <p:cNvSpPr txBox="1"/>
          <p:nvPr/>
        </p:nvSpPr>
        <p:spPr>
          <a:xfrm>
            <a:off x="338159" y="275264"/>
            <a:ext cx="5674021" cy="523220"/>
          </a:xfrm>
          <a:prstGeom prst="rect">
            <a:avLst/>
          </a:prstGeom>
          <a:noFill/>
        </p:spPr>
        <p:txBody>
          <a:bodyPr wrap="square">
            <a:spAutoFit/>
          </a:bodyPr>
          <a:lstStyle/>
          <a:p>
            <a:r>
              <a:rPr lang="zh-CN" altLang="en-US" sz="28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四、获奖</a:t>
            </a:r>
          </a:p>
        </p:txBody>
      </p:sp>
      <p:sp>
        <p:nvSpPr>
          <p:cNvPr id="13" name="文本框 7">
            <a:extLst>
              <a:ext uri="{FF2B5EF4-FFF2-40B4-BE49-F238E27FC236}">
                <a16:creationId xmlns:a16="http://schemas.microsoft.com/office/drawing/2014/main" id="{E275697D-6799-4527-5CC9-6DC24742F569}"/>
              </a:ext>
            </a:extLst>
          </p:cNvPr>
          <p:cNvSpPr txBox="1"/>
          <p:nvPr/>
        </p:nvSpPr>
        <p:spPr>
          <a:xfrm>
            <a:off x="8934613" y="341899"/>
            <a:ext cx="2987040" cy="461665"/>
          </a:xfrm>
          <a:prstGeom prst="rect">
            <a:avLst/>
          </a:prstGeom>
          <a:noFill/>
        </p:spPr>
        <p:txBody>
          <a:bodyPr wrap="square">
            <a:spAutoFit/>
          </a:bodyPr>
          <a:lstStyle/>
          <a:p>
            <a:pPr algn="ctr">
              <a:buFont typeface="Arial" panose="020B0604020202020204" pitchFamily="34" charset="0"/>
              <a:buNone/>
            </a:pPr>
            <a:r>
              <a:rPr lang="zh-CN" altLang="en-US" sz="2400" b="1" dirty="0">
                <a:solidFill>
                  <a:srgbClr val="000099"/>
                </a:solidFill>
                <a:latin typeface="微软雅黑" panose="020B0503020204020204" pitchFamily="34" charset="-122"/>
                <a:ea typeface="微软雅黑" panose="020B0503020204020204" pitchFamily="34" charset="-122"/>
              </a:rPr>
              <a:t>绿色能源创新团队</a:t>
            </a:r>
            <a:endParaRPr lang="en-US" altLang="zh-CN" sz="2400" b="1" dirty="0">
              <a:solidFill>
                <a:srgbClr val="000099"/>
              </a:solidFill>
              <a:latin typeface="微软雅黑" panose="020B0503020204020204" pitchFamily="34" charset="-122"/>
              <a:ea typeface="微软雅黑" panose="020B0503020204020204" pitchFamily="34" charset="-122"/>
            </a:endParaRPr>
          </a:p>
        </p:txBody>
      </p:sp>
      <p:sp>
        <p:nvSpPr>
          <p:cNvPr id="5" name="矩形 4"/>
          <p:cNvSpPr/>
          <p:nvPr/>
        </p:nvSpPr>
        <p:spPr>
          <a:xfrm>
            <a:off x="163286" y="927357"/>
            <a:ext cx="11887199" cy="2397195"/>
          </a:xfrm>
          <a:prstGeom prst="rect">
            <a:avLst/>
          </a:prstGeom>
        </p:spPr>
        <p:txBody>
          <a:bodyPr wrap="square">
            <a:spAutoFit/>
          </a:bodyPr>
          <a:lstStyle/>
          <a:p>
            <a:pPr lvl="0">
              <a:lnSpc>
                <a:spcPct val="120000"/>
              </a:lnSpc>
            </a:pPr>
            <a:r>
              <a:rPr lang="zh-CN" altLang="en-US" sz="1400" dirty="0">
                <a:latin typeface="+mn-ea"/>
              </a:rPr>
              <a:t>（</a:t>
            </a:r>
            <a:r>
              <a:rPr lang="en-US" altLang="zh-CN" sz="1400" dirty="0">
                <a:latin typeface="+mn-ea"/>
              </a:rPr>
              <a:t>1</a:t>
            </a:r>
            <a:r>
              <a:rPr lang="zh-CN" altLang="en-US" sz="1400" dirty="0">
                <a:latin typeface="+mn-ea"/>
              </a:rPr>
              <a:t>）</a:t>
            </a:r>
            <a:r>
              <a:rPr lang="zh-CN" altLang="zh-CN" sz="1400" dirty="0">
                <a:latin typeface="+mn-ea"/>
              </a:rPr>
              <a:t>黑龙江省科学技术奖，二等奖，</a:t>
            </a:r>
            <a:r>
              <a:rPr lang="en-US" altLang="zh-CN" sz="1400" dirty="0">
                <a:latin typeface="+mn-ea"/>
              </a:rPr>
              <a:t>2024</a:t>
            </a:r>
            <a:r>
              <a:rPr lang="zh-CN" altLang="zh-CN" sz="1400" dirty="0">
                <a:latin typeface="+mn-ea"/>
              </a:rPr>
              <a:t>年。</a:t>
            </a:r>
          </a:p>
          <a:p>
            <a:pPr lvl="0">
              <a:lnSpc>
                <a:spcPct val="120000"/>
              </a:lnSpc>
            </a:pPr>
            <a:r>
              <a:rPr lang="zh-CN" altLang="en-US" sz="1400" dirty="0">
                <a:latin typeface="+mn-ea"/>
              </a:rPr>
              <a:t>（</a:t>
            </a:r>
            <a:r>
              <a:rPr lang="en-US" altLang="zh-CN" sz="1400" dirty="0">
                <a:latin typeface="+mn-ea"/>
              </a:rPr>
              <a:t>2</a:t>
            </a:r>
            <a:r>
              <a:rPr lang="zh-CN" altLang="en-US" sz="1400" dirty="0">
                <a:latin typeface="+mn-ea"/>
              </a:rPr>
              <a:t>）</a:t>
            </a:r>
            <a:r>
              <a:rPr lang="zh-CN" altLang="zh-CN" sz="1400" dirty="0">
                <a:latin typeface="+mn-ea"/>
              </a:rPr>
              <a:t>发明创业奖成果奖，二等奖，</a:t>
            </a:r>
            <a:r>
              <a:rPr lang="en-US" altLang="zh-CN" sz="1400" dirty="0">
                <a:latin typeface="+mn-ea"/>
              </a:rPr>
              <a:t>2025</a:t>
            </a:r>
            <a:r>
              <a:rPr lang="zh-CN" altLang="zh-CN" sz="1400" dirty="0">
                <a:latin typeface="+mn-ea"/>
              </a:rPr>
              <a:t>年。</a:t>
            </a:r>
            <a:r>
              <a:rPr lang="zh-CN" altLang="en-US" sz="1400" dirty="0">
                <a:latin typeface="+mn-ea"/>
              </a:rPr>
              <a:t>中国商业联合会</a:t>
            </a:r>
            <a:r>
              <a:rPr lang="zh-CN" altLang="zh-CN" sz="1400" dirty="0">
                <a:latin typeface="+mn-ea"/>
              </a:rPr>
              <a:t>，</a:t>
            </a:r>
            <a:r>
              <a:rPr lang="zh-CN" altLang="en-US" sz="1400" dirty="0">
                <a:latin typeface="+mn-ea"/>
              </a:rPr>
              <a:t>科技进步奖一等奖</a:t>
            </a:r>
            <a:r>
              <a:rPr lang="zh-CN" altLang="zh-CN" sz="1400" dirty="0">
                <a:latin typeface="+mn-ea"/>
              </a:rPr>
              <a:t>，</a:t>
            </a:r>
            <a:r>
              <a:rPr lang="en-US" altLang="zh-CN" sz="1400" dirty="0">
                <a:latin typeface="+mn-ea"/>
              </a:rPr>
              <a:t>2025</a:t>
            </a:r>
            <a:r>
              <a:rPr lang="zh-CN" altLang="en-US" sz="1400" dirty="0">
                <a:latin typeface="+mn-ea"/>
              </a:rPr>
              <a:t>年</a:t>
            </a:r>
            <a:endParaRPr lang="zh-CN" altLang="zh-CN" sz="1400" dirty="0">
              <a:latin typeface="+mn-ea"/>
            </a:endParaRPr>
          </a:p>
          <a:p>
            <a:pPr lvl="0">
              <a:lnSpc>
                <a:spcPct val="120000"/>
              </a:lnSpc>
            </a:pPr>
            <a:r>
              <a:rPr lang="zh-CN" altLang="en-US" sz="1400" dirty="0">
                <a:latin typeface="+mn-ea"/>
              </a:rPr>
              <a:t>（</a:t>
            </a:r>
            <a:r>
              <a:rPr lang="en-US" altLang="zh-CN" sz="1400" dirty="0">
                <a:latin typeface="+mn-ea"/>
              </a:rPr>
              <a:t>3</a:t>
            </a:r>
            <a:r>
              <a:rPr lang="zh-CN" altLang="en-US" sz="1400" dirty="0">
                <a:latin typeface="+mn-ea"/>
              </a:rPr>
              <a:t>）</a:t>
            </a:r>
            <a:r>
              <a:rPr lang="zh-CN" altLang="zh-CN" sz="1400" dirty="0">
                <a:latin typeface="+mn-ea"/>
              </a:rPr>
              <a:t>中国煤炭工业科学技术奖，三等奖，</a:t>
            </a:r>
            <a:r>
              <a:rPr lang="en-US" altLang="zh-CN" sz="1400" dirty="0">
                <a:latin typeface="+mn-ea"/>
              </a:rPr>
              <a:t>2022</a:t>
            </a:r>
            <a:r>
              <a:rPr lang="zh-CN" altLang="zh-CN" sz="1400" dirty="0">
                <a:latin typeface="+mn-ea"/>
              </a:rPr>
              <a:t>年。</a:t>
            </a:r>
          </a:p>
          <a:p>
            <a:pPr lvl="0">
              <a:lnSpc>
                <a:spcPct val="120000"/>
              </a:lnSpc>
            </a:pPr>
            <a:r>
              <a:rPr lang="zh-CN" altLang="en-US" sz="1400" dirty="0">
                <a:latin typeface="+mn-ea"/>
              </a:rPr>
              <a:t>（</a:t>
            </a:r>
            <a:r>
              <a:rPr lang="en-US" altLang="zh-CN" sz="1400" dirty="0">
                <a:latin typeface="+mn-ea"/>
              </a:rPr>
              <a:t>4</a:t>
            </a:r>
            <a:r>
              <a:rPr lang="zh-CN" altLang="en-US" sz="1400" dirty="0">
                <a:latin typeface="+mn-ea"/>
              </a:rPr>
              <a:t>）</a:t>
            </a:r>
            <a:r>
              <a:rPr lang="zh-CN" altLang="zh-CN" sz="1400" dirty="0">
                <a:latin typeface="+mn-ea"/>
              </a:rPr>
              <a:t>高含硫化氢伴生气回收利用技术创新与实践，中海油（中国）有限公司，科技进步奖，一等奖，</a:t>
            </a:r>
            <a:r>
              <a:rPr lang="en-US" altLang="zh-CN" sz="1400" dirty="0">
                <a:latin typeface="+mn-ea"/>
              </a:rPr>
              <a:t>2014</a:t>
            </a:r>
            <a:r>
              <a:rPr lang="zh-CN" altLang="zh-CN" sz="1400" dirty="0">
                <a:latin typeface="+mn-ea"/>
              </a:rPr>
              <a:t>年，</a:t>
            </a:r>
            <a:r>
              <a:rPr lang="en-US" altLang="zh-CN" sz="1400" dirty="0">
                <a:latin typeface="+mn-ea"/>
              </a:rPr>
              <a:t>1/14</a:t>
            </a:r>
            <a:r>
              <a:rPr lang="zh-CN" altLang="zh-CN" sz="1400" dirty="0">
                <a:latin typeface="+mn-ea"/>
              </a:rPr>
              <a:t>。</a:t>
            </a:r>
          </a:p>
          <a:p>
            <a:pPr lvl="0">
              <a:lnSpc>
                <a:spcPct val="120000"/>
              </a:lnSpc>
            </a:pPr>
            <a:r>
              <a:rPr lang="zh-CN" altLang="en-US" sz="1400" dirty="0">
                <a:latin typeface="+mn-ea"/>
              </a:rPr>
              <a:t>（</a:t>
            </a:r>
            <a:r>
              <a:rPr lang="en-US" altLang="zh-CN" sz="1400" dirty="0">
                <a:latin typeface="+mn-ea"/>
              </a:rPr>
              <a:t>5</a:t>
            </a:r>
            <a:r>
              <a:rPr lang="zh-CN" altLang="en-US" sz="1400" dirty="0">
                <a:latin typeface="+mn-ea"/>
              </a:rPr>
              <a:t>）</a:t>
            </a:r>
            <a:r>
              <a:rPr lang="zh-CN" altLang="zh-CN" sz="1400" dirty="0">
                <a:latin typeface="+mn-ea"/>
              </a:rPr>
              <a:t>李磊，</a:t>
            </a:r>
            <a:r>
              <a:rPr lang="zh-CN" altLang="zh-CN" sz="1400" dirty="0">
                <a:solidFill>
                  <a:srgbClr val="FF0000"/>
                </a:solidFill>
                <a:latin typeface="+mn-ea"/>
              </a:rPr>
              <a:t>中国国际大学生创新大赛入库专家</a:t>
            </a:r>
            <a:r>
              <a:rPr lang="zh-CN" altLang="zh-CN" sz="1400" dirty="0">
                <a:latin typeface="+mn-ea"/>
              </a:rPr>
              <a:t>，</a:t>
            </a:r>
            <a:r>
              <a:rPr lang="en-US" altLang="zh-CN" sz="1400" dirty="0">
                <a:latin typeface="+mn-ea"/>
              </a:rPr>
              <a:t>2025</a:t>
            </a:r>
            <a:r>
              <a:rPr lang="zh-CN" altLang="zh-CN" sz="1400" dirty="0">
                <a:latin typeface="+mn-ea"/>
              </a:rPr>
              <a:t>年度</a:t>
            </a:r>
            <a:r>
              <a:rPr lang="en-US" altLang="zh-CN" sz="1400" dirty="0">
                <a:latin typeface="+mn-ea"/>
              </a:rPr>
              <a:t>“</a:t>
            </a:r>
            <a:r>
              <a:rPr lang="zh-CN" altLang="zh-CN" sz="1400" dirty="0">
                <a:latin typeface="+mn-ea"/>
              </a:rPr>
              <a:t>天府杯</a:t>
            </a:r>
            <a:r>
              <a:rPr lang="en-US" altLang="zh-CN" sz="1400" dirty="0">
                <a:latin typeface="+mn-ea"/>
              </a:rPr>
              <a:t>”</a:t>
            </a:r>
            <a:r>
              <a:rPr lang="zh-CN" altLang="zh-CN" sz="1400" dirty="0">
                <a:latin typeface="+mn-ea"/>
              </a:rPr>
              <a:t>创新创业大赛二等奖；</a:t>
            </a:r>
            <a:r>
              <a:rPr lang="zh-CN" altLang="en-US" sz="1400" dirty="0">
                <a:latin typeface="+mn-ea"/>
              </a:rPr>
              <a:t>第十四届中国创新创业大赛</a:t>
            </a:r>
            <a:r>
              <a:rPr lang="en-US" altLang="zh-CN" sz="1400" dirty="0">
                <a:latin typeface="+mn-ea"/>
              </a:rPr>
              <a:t>(</a:t>
            </a:r>
            <a:r>
              <a:rPr lang="zh-CN" altLang="en-US" sz="1400" dirty="0">
                <a:latin typeface="+mn-ea"/>
              </a:rPr>
              <a:t>四川赛区</a:t>
            </a:r>
            <a:r>
              <a:rPr lang="en-US" altLang="zh-CN" sz="1400" dirty="0">
                <a:latin typeface="+mn-ea"/>
              </a:rPr>
              <a:t>)</a:t>
            </a:r>
            <a:r>
              <a:rPr lang="zh-CN" altLang="en-US" sz="1400" dirty="0">
                <a:latin typeface="+mn-ea"/>
              </a:rPr>
              <a:t>决赛入围奖，</a:t>
            </a:r>
          </a:p>
          <a:p>
            <a:pPr lvl="0">
              <a:lnSpc>
                <a:spcPct val="120000"/>
              </a:lnSpc>
            </a:pPr>
            <a:r>
              <a:rPr lang="en-US" altLang="zh-CN" sz="1400" dirty="0">
                <a:latin typeface="+mn-ea"/>
              </a:rPr>
              <a:t>2025</a:t>
            </a:r>
            <a:r>
              <a:rPr lang="zh-CN" altLang="zh-CN" sz="1400" dirty="0">
                <a:latin typeface="+mn-ea"/>
              </a:rPr>
              <a:t>年第十一届全国大学生能源经济学术创意大赛四川</a:t>
            </a:r>
            <a:r>
              <a:rPr lang="en-US" altLang="zh-CN" sz="1400" dirty="0">
                <a:latin typeface="+mn-ea"/>
              </a:rPr>
              <a:t>-</a:t>
            </a:r>
            <a:r>
              <a:rPr lang="zh-CN" altLang="zh-CN" sz="1400" dirty="0">
                <a:latin typeface="+mn-ea"/>
              </a:rPr>
              <a:t>云南</a:t>
            </a:r>
            <a:r>
              <a:rPr lang="en-US" altLang="zh-CN" sz="1400" dirty="0">
                <a:latin typeface="+mn-ea"/>
              </a:rPr>
              <a:t>-</a:t>
            </a:r>
            <a:r>
              <a:rPr lang="zh-CN" altLang="zh-CN" sz="1400" dirty="0">
                <a:latin typeface="+mn-ea"/>
              </a:rPr>
              <a:t>西藏赛区省赛一等奖；</a:t>
            </a:r>
            <a:r>
              <a:rPr lang="en-US" altLang="zh-CN" sz="1400" dirty="0">
                <a:latin typeface="+mn-ea"/>
              </a:rPr>
              <a:t>2024</a:t>
            </a:r>
            <a:r>
              <a:rPr lang="zh-CN" altLang="zh-CN" sz="1400" dirty="0">
                <a:latin typeface="+mn-ea"/>
              </a:rPr>
              <a:t>年度</a:t>
            </a:r>
            <a:r>
              <a:rPr lang="en-US" altLang="zh-CN" sz="1400" dirty="0">
                <a:latin typeface="+mn-ea"/>
              </a:rPr>
              <a:t>“</a:t>
            </a:r>
            <a:r>
              <a:rPr lang="zh-CN" altLang="zh-CN" sz="1400" dirty="0">
                <a:latin typeface="+mn-ea"/>
              </a:rPr>
              <a:t>盐都杯</a:t>
            </a:r>
            <a:r>
              <a:rPr lang="en-US" altLang="zh-CN" sz="1400" dirty="0">
                <a:latin typeface="+mn-ea"/>
              </a:rPr>
              <a:t>”</a:t>
            </a:r>
            <a:r>
              <a:rPr lang="zh-CN" altLang="zh-CN" sz="1400" dirty="0">
                <a:latin typeface="+mn-ea"/>
              </a:rPr>
              <a:t>创新创业大赛二等奖；以第一指导教师身份指导学生省级大创项目</a:t>
            </a:r>
            <a:r>
              <a:rPr lang="en-US" altLang="zh-CN" sz="1400" dirty="0">
                <a:latin typeface="+mn-ea"/>
              </a:rPr>
              <a:t>2</a:t>
            </a:r>
            <a:r>
              <a:rPr lang="zh-CN" altLang="zh-CN" sz="1400" dirty="0">
                <a:latin typeface="+mn-ea"/>
              </a:rPr>
              <a:t>项；国际大学生互联网</a:t>
            </a:r>
            <a:r>
              <a:rPr lang="en-US" altLang="zh-CN" sz="1400" dirty="0">
                <a:latin typeface="+mn-ea"/>
              </a:rPr>
              <a:t>+</a:t>
            </a:r>
            <a:r>
              <a:rPr lang="zh-CN" altLang="zh-CN" sz="1400" dirty="0">
                <a:latin typeface="+mn-ea"/>
              </a:rPr>
              <a:t>创新创业大赛省级银奖</a:t>
            </a:r>
            <a:r>
              <a:rPr lang="en-US" altLang="zh-CN" sz="1400" dirty="0">
                <a:latin typeface="+mn-ea"/>
              </a:rPr>
              <a:t>5</a:t>
            </a:r>
            <a:r>
              <a:rPr lang="zh-CN" altLang="zh-CN" sz="1400" dirty="0">
                <a:latin typeface="+mn-ea"/>
              </a:rPr>
              <a:t>项；铜奖</a:t>
            </a:r>
            <a:r>
              <a:rPr lang="en-US" altLang="zh-CN" sz="1400" dirty="0">
                <a:latin typeface="+mn-ea"/>
              </a:rPr>
              <a:t>3</a:t>
            </a:r>
            <a:r>
              <a:rPr lang="zh-CN" altLang="zh-CN" sz="1400" dirty="0">
                <a:latin typeface="+mn-ea"/>
              </a:rPr>
              <a:t>项；</a:t>
            </a:r>
            <a:r>
              <a:rPr lang="zh-CN" altLang="en-US" sz="1400" dirty="0">
                <a:latin typeface="+mn-ea"/>
              </a:rPr>
              <a:t>其他</a:t>
            </a:r>
            <a:r>
              <a:rPr lang="en-US" altLang="zh-CN" sz="1400" dirty="0">
                <a:latin typeface="+mn-ea"/>
              </a:rPr>
              <a:t>A</a:t>
            </a:r>
            <a:r>
              <a:rPr lang="zh-CN" altLang="en-US" sz="1400" dirty="0">
                <a:latin typeface="+mn-ea"/>
              </a:rPr>
              <a:t>类赛事省级奖励</a:t>
            </a:r>
            <a:r>
              <a:rPr lang="en-US" altLang="zh-CN" sz="1400" dirty="0">
                <a:latin typeface="+mn-ea"/>
              </a:rPr>
              <a:t>8</a:t>
            </a:r>
            <a:r>
              <a:rPr lang="zh-CN" altLang="en-US" sz="1400" dirty="0">
                <a:latin typeface="+mn-ea"/>
              </a:rPr>
              <a:t>项</a:t>
            </a:r>
            <a:r>
              <a:rPr lang="zh-CN" altLang="zh-CN" sz="1400" dirty="0">
                <a:latin typeface="+mn-ea"/>
              </a:rPr>
              <a:t>。</a:t>
            </a:r>
          </a:p>
          <a:p>
            <a:pPr lvl="0">
              <a:lnSpc>
                <a:spcPct val="120000"/>
              </a:lnSpc>
            </a:pPr>
            <a:r>
              <a:rPr lang="zh-CN" altLang="en-US" sz="1400" dirty="0">
                <a:latin typeface="+mn-ea"/>
              </a:rPr>
              <a:t>（</a:t>
            </a:r>
            <a:r>
              <a:rPr lang="en-US" altLang="zh-CN" sz="1400" dirty="0">
                <a:latin typeface="+mn-ea"/>
              </a:rPr>
              <a:t>6</a:t>
            </a:r>
            <a:r>
              <a:rPr lang="zh-CN" altLang="en-US" sz="1400" dirty="0">
                <a:latin typeface="+mn-ea"/>
              </a:rPr>
              <a:t>）</a:t>
            </a:r>
            <a:r>
              <a:rPr lang="zh-CN" altLang="zh-CN" sz="1400" dirty="0">
                <a:latin typeface="+mn-ea"/>
              </a:rPr>
              <a:t>田海洋，指导</a:t>
            </a:r>
            <a:r>
              <a:rPr lang="en-US" altLang="zh-CN" sz="1400" dirty="0">
                <a:latin typeface="+mn-ea"/>
              </a:rPr>
              <a:t>1</a:t>
            </a:r>
            <a:r>
              <a:rPr lang="zh-CN" altLang="zh-CN" sz="1400" dirty="0">
                <a:latin typeface="+mn-ea"/>
              </a:rPr>
              <a:t>名硕士研究生获国家奖学金；指导学生省级大创项目</a:t>
            </a:r>
            <a:r>
              <a:rPr lang="en-US" altLang="zh-CN" sz="1400" dirty="0">
                <a:latin typeface="+mn-ea"/>
              </a:rPr>
              <a:t>2</a:t>
            </a:r>
            <a:r>
              <a:rPr lang="zh-CN" altLang="zh-CN" sz="1400" dirty="0">
                <a:latin typeface="+mn-ea"/>
              </a:rPr>
              <a:t>项；全国大学生生命科学竞赛四川赛区</a:t>
            </a:r>
            <a:r>
              <a:rPr lang="en-US" altLang="zh-CN" sz="1400" dirty="0">
                <a:latin typeface="+mn-ea"/>
              </a:rPr>
              <a:t>-</a:t>
            </a:r>
            <a:r>
              <a:rPr lang="zh-CN" altLang="zh-CN" sz="1400" dirty="0">
                <a:latin typeface="+mn-ea"/>
              </a:rPr>
              <a:t>省级三等奖</a:t>
            </a:r>
            <a:r>
              <a:rPr lang="en-US" altLang="zh-CN" sz="1400" dirty="0">
                <a:latin typeface="+mn-ea"/>
              </a:rPr>
              <a:t>1</a:t>
            </a:r>
            <a:r>
              <a:rPr lang="zh-CN" altLang="zh-CN" sz="1400" dirty="0">
                <a:latin typeface="+mn-ea"/>
              </a:rPr>
              <a:t>项；全国大学生化工实验大赛西南赛区</a:t>
            </a:r>
            <a:r>
              <a:rPr lang="en-US" altLang="zh-CN" sz="1400" dirty="0">
                <a:latin typeface="+mn-ea"/>
              </a:rPr>
              <a:t>-</a:t>
            </a:r>
            <a:r>
              <a:rPr lang="zh-CN" altLang="zh-CN" sz="1400" dirty="0">
                <a:latin typeface="+mn-ea"/>
              </a:rPr>
              <a:t>省级三等奖</a:t>
            </a:r>
            <a:r>
              <a:rPr lang="en-US" altLang="zh-CN" sz="1400" dirty="0">
                <a:latin typeface="+mn-ea"/>
              </a:rPr>
              <a:t>1</a:t>
            </a:r>
            <a:r>
              <a:rPr lang="zh-CN" altLang="zh-CN" sz="1400" dirty="0">
                <a:latin typeface="+mn-ea"/>
              </a:rPr>
              <a:t>项；中国国际大学生创新大赛</a:t>
            </a:r>
            <a:r>
              <a:rPr lang="en-US" altLang="zh-CN" sz="1400" dirty="0">
                <a:latin typeface="+mn-ea"/>
              </a:rPr>
              <a:t>-</a:t>
            </a:r>
            <a:r>
              <a:rPr lang="zh-CN" altLang="zh-CN" sz="1400" dirty="0">
                <a:latin typeface="+mn-ea"/>
              </a:rPr>
              <a:t>校级奖项</a:t>
            </a:r>
            <a:r>
              <a:rPr lang="en-US" altLang="zh-CN" sz="1400" dirty="0">
                <a:latin typeface="+mn-ea"/>
              </a:rPr>
              <a:t>4</a:t>
            </a:r>
            <a:r>
              <a:rPr lang="zh-CN" altLang="zh-CN" sz="1400" dirty="0">
                <a:latin typeface="+mn-ea"/>
              </a:rPr>
              <a:t>项。</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130" y="3453759"/>
            <a:ext cx="1838984" cy="2267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5786" y="3448345"/>
            <a:ext cx="3147104" cy="2149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cstate="print">
            <a:extLst>
              <a:ext uri="{BEBA8EAE-BF5A-486C-A8C5-ECC9F3942E4B}">
                <a14:imgProps xmlns:a14="http://schemas.microsoft.com/office/drawing/2010/main">
                  <a14:imgLayer r:embed="rId5">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6477001" y="3413451"/>
            <a:ext cx="1089555" cy="20020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6" cstate="print">
            <a:extLst>
              <a:ext uri="{BEBA8EAE-BF5A-486C-A8C5-ECC9F3942E4B}">
                <a14:imgProps xmlns:a14="http://schemas.microsoft.com/office/drawing/2010/main">
                  <a14:imgLayer r:embed="rId7">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7783915" y="3453759"/>
            <a:ext cx="1048450" cy="1961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8" cstate="print">
            <a:extLst>
              <a:ext uri="{BEBA8EAE-BF5A-486C-A8C5-ECC9F3942E4B}">
                <a14:imgProps xmlns:a14="http://schemas.microsoft.com/office/drawing/2010/main">
                  <a14:imgLayer r:embed="rId9">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0096502" y="3539916"/>
            <a:ext cx="968828" cy="18755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p:cNvPicPr>
            <a:picLocks noChangeAspect="1" noChangeArrowheads="1"/>
          </p:cNvPicPr>
          <p:nvPr/>
        </p:nvPicPr>
        <p:blipFill>
          <a:blip r:embed="rId10" cstate="print">
            <a:extLst>
              <a:ext uri="{BEBA8EAE-BF5A-486C-A8C5-ECC9F3942E4B}">
                <a14:imgProps xmlns:a14="http://schemas.microsoft.com/office/drawing/2010/main">
                  <a14:imgLayer r:embed="rId11">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8934612" y="3453759"/>
            <a:ext cx="971387" cy="1961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矩形 13"/>
          <p:cNvSpPr/>
          <p:nvPr/>
        </p:nvSpPr>
        <p:spPr>
          <a:xfrm>
            <a:off x="338159" y="5672148"/>
            <a:ext cx="5216808" cy="1107996"/>
          </a:xfrm>
          <a:prstGeom prst="rect">
            <a:avLst/>
          </a:prstGeom>
        </p:spPr>
        <p:txBody>
          <a:bodyPr wrap="square">
            <a:spAutoFit/>
          </a:bodyPr>
          <a:lstStyle/>
          <a:p>
            <a:pPr algn="ctr"/>
            <a:r>
              <a:rPr lang="zh-CN" altLang="en-US" sz="2000" b="1" dirty="0">
                <a:solidFill>
                  <a:srgbClr val="FF0000"/>
                </a:solidFill>
              </a:rPr>
              <a:t>团队</a:t>
            </a:r>
            <a:r>
              <a:rPr lang="zh-CN" altLang="en-US" sz="2200" b="1" dirty="0">
                <a:solidFill>
                  <a:srgbClr val="FF0000"/>
                </a:solidFill>
                <a:highlight>
                  <a:srgbClr val="FFFF00"/>
                </a:highlight>
              </a:rPr>
              <a:t>科研成果推广应用</a:t>
            </a:r>
            <a:r>
              <a:rPr lang="zh-CN" altLang="en-US" sz="2000" b="1" dirty="0">
                <a:solidFill>
                  <a:srgbClr val="FF0000"/>
                </a:solidFill>
              </a:rPr>
              <a:t>效果显著，获得多项奖项。同时，团队老师在</a:t>
            </a:r>
            <a:r>
              <a:rPr lang="zh-CN" altLang="en-US" sz="2200" b="1" dirty="0">
                <a:solidFill>
                  <a:srgbClr val="FF0000"/>
                </a:solidFill>
                <a:highlight>
                  <a:srgbClr val="FFFF00"/>
                </a:highlight>
              </a:rPr>
              <a:t>指导学生竞赛方面具有丰富经验</a:t>
            </a:r>
            <a:r>
              <a:rPr lang="zh-CN" altLang="en-US" sz="2000" b="1" dirty="0">
                <a:solidFill>
                  <a:srgbClr val="FF0000"/>
                </a:solidFill>
              </a:rPr>
              <a:t>，有助于学生全方面发展。</a:t>
            </a:r>
          </a:p>
        </p:txBody>
      </p:sp>
      <p:sp>
        <p:nvSpPr>
          <p:cNvPr id="3" name="矩形 2"/>
          <p:cNvSpPr/>
          <p:nvPr/>
        </p:nvSpPr>
        <p:spPr>
          <a:xfrm>
            <a:off x="5982296" y="5777417"/>
            <a:ext cx="6032421" cy="769441"/>
          </a:xfrm>
          <a:prstGeom prst="rect">
            <a:avLst/>
          </a:prstGeom>
        </p:spPr>
        <p:txBody>
          <a:bodyPr wrap="none">
            <a:spAutoFit/>
          </a:bodyPr>
          <a:lstStyle/>
          <a:p>
            <a:r>
              <a:rPr lang="zh-CN" altLang="en-US" sz="2000" b="1" dirty="0">
                <a:solidFill>
                  <a:srgbClr val="FF0000"/>
                </a:solidFill>
              </a:rPr>
              <a:t>推荐至</a:t>
            </a:r>
            <a:r>
              <a:rPr lang="zh-CN" altLang="en-US" sz="2200" b="1" dirty="0">
                <a:solidFill>
                  <a:srgbClr val="FF0000"/>
                </a:solidFill>
                <a:highlight>
                  <a:srgbClr val="FFFF00"/>
                </a:highlight>
              </a:rPr>
              <a:t>西安交通大学、中国矿业大学（北京）、</a:t>
            </a:r>
            <a:endParaRPr lang="en-US" altLang="zh-CN" sz="2200" b="1" dirty="0">
              <a:solidFill>
                <a:srgbClr val="FF0000"/>
              </a:solidFill>
              <a:highlight>
                <a:srgbClr val="FFFF00"/>
              </a:highlight>
            </a:endParaRPr>
          </a:p>
          <a:p>
            <a:r>
              <a:rPr lang="zh-CN" altLang="en-US" sz="2200" b="1" dirty="0">
                <a:solidFill>
                  <a:srgbClr val="FF0000"/>
                </a:solidFill>
                <a:highlight>
                  <a:srgbClr val="FFFF00"/>
                </a:highlight>
              </a:rPr>
              <a:t>西南石油大学、辽宁石油化工大学</a:t>
            </a:r>
            <a:r>
              <a:rPr lang="zh-CN" altLang="en-US" sz="2000" b="1" dirty="0">
                <a:solidFill>
                  <a:srgbClr val="FF0000"/>
                </a:solidFill>
              </a:rPr>
              <a:t>等高校读博。</a:t>
            </a:r>
            <a:endParaRPr lang="zh-CN" altLang="en-US" dirty="0"/>
          </a:p>
        </p:txBody>
      </p:sp>
      <p:cxnSp>
        <p:nvCxnSpPr>
          <p:cNvPr id="7" name="直接连接符 6"/>
          <p:cNvCxnSpPr/>
          <p:nvPr/>
        </p:nvCxnSpPr>
        <p:spPr>
          <a:xfrm>
            <a:off x="5759777" y="5672148"/>
            <a:ext cx="0" cy="1020883"/>
          </a:xfrm>
          <a:prstGeom prst="line">
            <a:avLst/>
          </a:prstGeom>
          <a:ln w="25400">
            <a:prstDash val="dash"/>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825567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LIDE.GUIDESSETTING" val="{&quot;Id&quot;:&quot;GuidesStyle_Normal&quot;,&quot;Name&quot;:&quot;GuidesStyle_Normal&quot;,&quot;Kind&quot;:&quot;System&quot;,&quot;OldGuidesSetting&quot;:{&quot;HeaderHeight&quot;:15.0,&quot;FooterHeight&quot;:9.0,&quot;SideMargin&quot;:5.5,&quot;TopMargin&quot;:0.0,&quot;BottomMargin&quot;:0.0,&quot;IntervalMargin&quot;:1.5}}"/>
</p:tagLst>
</file>

<file path=ppt/tags/tag2.xml><?xml version="1.0" encoding="utf-8"?>
<p:tagLst xmlns:a="http://schemas.openxmlformats.org/drawingml/2006/main" xmlns:r="http://schemas.openxmlformats.org/officeDocument/2006/relationships" xmlns:p="http://schemas.openxmlformats.org/presentationml/2006/main">
  <p:tag name="KSO_WM_DIAGRAM_VIRTUALLY_FRAME" val="{&quot;height&quot;:543.65,&quot;left&quot;:20.47503937007873,&quot;top&quot;:-39.99999999999998,&quot;width&quot;:691.9250393700786}"/>
</p:tagLst>
</file>

<file path=ppt/tags/tag3.xml><?xml version="1.0" encoding="utf-8"?>
<p:tagLst xmlns:a="http://schemas.openxmlformats.org/drawingml/2006/main" xmlns:r="http://schemas.openxmlformats.org/officeDocument/2006/relationships" xmlns:p="http://schemas.openxmlformats.org/presentationml/2006/main">
  <p:tag name="KSO_WM_DIAGRAM_VIRTUALLY_FRAME" val="{&quot;height&quot;:543.65,&quot;left&quot;:20.47503937007873,&quot;top&quot;:-39.99999999999998,&quot;width&quot;:691.9250393700786}"/>
</p:tagLst>
</file>

<file path=ppt/tags/tag4.xml><?xml version="1.0" encoding="utf-8"?>
<p:tagLst xmlns:a="http://schemas.openxmlformats.org/drawingml/2006/main" xmlns:r="http://schemas.openxmlformats.org/officeDocument/2006/relationships" xmlns:p="http://schemas.openxmlformats.org/presentationml/2006/main">
  <p:tag name="KSO_WM_DIAGRAM_VIRTUALLY_FRAME" val="{&quot;height&quot;:543.65,&quot;left&quot;:20.47503937007873,&quot;top&quot;:-39.99999999999998,&quot;width&quot;:691.9250393700786}"/>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3kqxl25k">
      <a:majorFont>
        <a:latin typeface="Arial" panose="020F0302020204030204"/>
        <a:ea typeface="微软雅黑"/>
        <a:cs typeface=""/>
      </a:majorFont>
      <a:minorFont>
        <a:latin typeface="Arial" panose="020F0502020204030204"/>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22438C"/>
        </a:solidFill>
        <a:ln>
          <a:noFill/>
        </a:ln>
        <a:effectLst/>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10139</TotalTime>
  <Words>2880</Words>
  <Application>Microsoft Office PowerPoint</Application>
  <PresentationFormat>宽屏</PresentationFormat>
  <Paragraphs>168</Paragraphs>
  <Slides>7</Slides>
  <Notes>0</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7</vt:i4>
      </vt:variant>
    </vt:vector>
  </HeadingPairs>
  <TitlesOfParts>
    <vt:vector size="12" baseType="lpstr">
      <vt:lpstr>等线</vt:lpstr>
      <vt:lpstr>微软雅黑</vt:lpstr>
      <vt:lpstr>Arial</vt:lpstr>
      <vt:lpstr>Times New Roman</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A2888</dc:creator>
  <cp:lastModifiedBy>ll</cp:lastModifiedBy>
  <cp:revision>105</cp:revision>
  <dcterms:created xsi:type="dcterms:W3CDTF">2022-11-01T07:16:47Z</dcterms:created>
  <dcterms:modified xsi:type="dcterms:W3CDTF">2026-04-14T04:16:17Z</dcterms:modified>
</cp:coreProperties>
</file>